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1" r:id="rId1"/>
  </p:sldMasterIdLst>
  <p:notesMasterIdLst>
    <p:notesMasterId r:id="rId90"/>
  </p:notesMasterIdLst>
  <p:sldIdLst>
    <p:sldId id="344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343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0" r:id="rId77"/>
    <p:sldId id="331" r:id="rId78"/>
    <p:sldId id="332" r:id="rId79"/>
    <p:sldId id="333" r:id="rId80"/>
    <p:sldId id="334" r:id="rId81"/>
    <p:sldId id="335" r:id="rId82"/>
    <p:sldId id="336" r:id="rId83"/>
    <p:sldId id="337" r:id="rId84"/>
    <p:sldId id="338" r:id="rId85"/>
    <p:sldId id="339" r:id="rId86"/>
    <p:sldId id="340" r:id="rId87"/>
    <p:sldId id="341" r:id="rId88"/>
    <p:sldId id="342" r:id="rId89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C63F8F52-9C1A-44F6-95B2-BC10365D8A80}">
          <p14:sldIdLst>
            <p14:sldId id="344"/>
          </p14:sldIdLst>
        </p14:section>
        <p14:section name="프로젝트 개요/설명" id="{937A12A8-5EF3-4C8D-A4AA-8C418B62FB73}">
          <p14:sldIdLst>
            <p14:sldId id="257"/>
            <p14:sldId id="258"/>
            <p14:sldId id="259"/>
          </p14:sldIdLst>
        </p14:section>
        <p14:section name="프로젝트 팀 구성 및 역할" id="{009BB927-048F-4BAE-9AAB-DF27382025BB}">
          <p14:sldIdLst>
            <p14:sldId id="260"/>
          </p14:sldIdLst>
        </p14:section>
        <p14:section name="프로젝트 수행 절차 및 방법" id="{F27FE2D4-985E-4D28-A350-B911F9D82AB1}">
          <p14:sldIdLst>
            <p14:sldId id="261"/>
            <p14:sldId id="262"/>
            <p14:sldId id="263"/>
            <p14:sldId id="264"/>
          </p14:sldIdLst>
        </p14:section>
        <p14:section name="프로젝트 수행 경과(WEB-FRONT)" id="{6D8D9D35-82E9-4C23-BB13-812A04904057}">
          <p14:sldIdLst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343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  <p14:sldId id="315"/>
            <p14:sldId id="316"/>
          </p14:sldIdLst>
        </p14:section>
        <p14:section name="프로젝트 수행 경과(Backoffic" id="{415F65F9-C738-40B3-AD1C-37F45AFAA69A}">
          <p14:sldIdLst>
            <p14:sldId id="317"/>
            <p14:sldId id="318"/>
            <p14:sldId id="319"/>
            <p14:sldId id="320"/>
            <p14:sldId id="321"/>
            <p14:sldId id="322"/>
            <p14:sldId id="323"/>
            <p14:sldId id="324"/>
            <p14:sldId id="325"/>
            <p14:sldId id="326"/>
            <p14:sldId id="327"/>
            <p14:sldId id="328"/>
            <p14:sldId id="329"/>
            <p14:sldId id="330"/>
            <p14:sldId id="331"/>
            <p14:sldId id="332"/>
            <p14:sldId id="333"/>
            <p14:sldId id="334"/>
            <p14:sldId id="335"/>
            <p14:sldId id="336"/>
            <p14:sldId id="337"/>
            <p14:sldId id="338"/>
            <p14:sldId id="339"/>
            <p14:sldId id="340"/>
            <p14:sldId id="341"/>
            <p14:sldId id="34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3239">
          <p15:clr>
            <a:srgbClr val="A4A3A4"/>
          </p15:clr>
        </p15:guide>
        <p15:guide id="2" pos="5757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이커머스 7차" initials="이7" lastIdx="0" clrIdx="0">
    <p:extLst>
      <p:ext uri="{19B8F6BF-5375-455C-9EA6-DF929625EA0E}">
        <p15:presenceInfo xmlns:p15="http://schemas.microsoft.com/office/powerpoint/2012/main" userId="이커머스 7차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="" xmlns:c="http://schemas.openxmlformats.org/drawingml/2006/chart" xmlns:dgm="http://schemas.openxmlformats.org/drawingml/2006/diagram" xmlns:dsp="http://schemas.microsoft.com/office/drawing/2008/diagram"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892" autoAdjust="0"/>
    <p:restoredTop sz="96147"/>
  </p:normalViewPr>
  <p:slideViewPr>
    <p:cSldViewPr>
      <p:cViewPr varScale="1">
        <p:scale>
          <a:sx n="56" d="100"/>
          <a:sy n="56" d="100"/>
        </p:scale>
        <p:origin x="96" y="798"/>
      </p:cViewPr>
      <p:guideLst>
        <p:guide orient="horz" pos="3239"/>
        <p:guide pos="575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36004" cy="36004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notesMaster" Target="notesMasters/notesMaster1.xml"/><Relationship Id="rId95" Type="http://schemas.openxmlformats.org/officeDocument/2006/relationships/tableStyles" Target="tableStyle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presProps" Target="pres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240E98FE-D6F7-49B4-BC69-14B7FED61DCA}" type="datetime1">
              <a:rPr lang="ko-KR" altLang="en-US"/>
              <a:pPr lvl="0">
                <a:defRPr/>
              </a:pPr>
              <a:t>2024-11-13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 편집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430FEB74-2A84-4046-B31F-75683B0E8F0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Char char="-"/>
              <a:defRPr/>
            </a:pPr>
            <a:r>
              <a:rPr lang="en-US" altLang="ko-KR" sz="1200">
                <a:latin typeface="+mj-ea"/>
                <a:ea typeface="+mj-ea"/>
              </a:rPr>
              <a:t>- </a:t>
            </a:r>
            <a:r>
              <a:rPr lang="ko-KR" altLang="en-US" sz="1200">
                <a:latin typeface="+mj-ea"/>
                <a:ea typeface="+mj-ea"/>
              </a:rPr>
              <a:t>반려동물 양육 가구 비율은 </a:t>
            </a:r>
            <a:r>
              <a:rPr lang="en-US" altLang="ko-KR" sz="1200">
                <a:latin typeface="+mj-ea"/>
                <a:ea typeface="+mj-ea"/>
              </a:rPr>
              <a:t>2010</a:t>
            </a:r>
            <a:r>
              <a:rPr lang="ko-KR" altLang="en-US" sz="1200">
                <a:latin typeface="+mj-ea"/>
                <a:ea typeface="+mj-ea"/>
              </a:rPr>
              <a:t>년 </a:t>
            </a:r>
            <a:r>
              <a:rPr lang="en-US" altLang="ko-KR" sz="1200">
                <a:latin typeface="+mj-ea"/>
                <a:ea typeface="+mj-ea"/>
              </a:rPr>
              <a:t>17.4%</a:t>
            </a:r>
            <a:r>
              <a:rPr lang="ko-KR" altLang="en-US" sz="1200">
                <a:latin typeface="+mj-ea"/>
                <a:ea typeface="+mj-ea"/>
              </a:rPr>
              <a:t>에서 </a:t>
            </a:r>
            <a:r>
              <a:rPr lang="en-US" altLang="ko-KR" sz="1200">
                <a:latin typeface="+mj-ea"/>
                <a:ea typeface="+mj-ea"/>
              </a:rPr>
              <a:t>2022</a:t>
            </a:r>
            <a:r>
              <a:rPr lang="ko-KR" altLang="en-US" sz="1200">
                <a:latin typeface="+mj-ea"/>
                <a:ea typeface="+mj-ea"/>
              </a:rPr>
              <a:t>년 </a:t>
            </a:r>
            <a:r>
              <a:rPr lang="en-US" altLang="ko-KR" sz="1200">
                <a:latin typeface="+mj-ea"/>
                <a:ea typeface="+mj-ea"/>
              </a:rPr>
              <a:t>25.4%</a:t>
            </a:r>
            <a:r>
              <a:rPr lang="ko-KR" altLang="en-US" sz="1200">
                <a:latin typeface="+mj-ea"/>
                <a:ea typeface="+mj-ea"/>
              </a:rPr>
              <a:t>로 증가</a:t>
            </a:r>
          </a:p>
          <a:p>
            <a:pPr marL="171450" indent="-171450">
              <a:buFontTx/>
              <a:buChar char="-"/>
              <a:defRPr/>
            </a:pPr>
            <a:r>
              <a:rPr lang="ko-KR" altLang="en-US" sz="1200">
                <a:latin typeface="+mj-ea"/>
                <a:ea typeface="+mj-ea"/>
              </a:rPr>
              <a:t>가구 내 반려동물 수</a:t>
            </a:r>
            <a:r>
              <a:rPr lang="en-US" altLang="ko-KR" sz="1200">
                <a:latin typeface="+mj-ea"/>
                <a:ea typeface="+mj-ea"/>
              </a:rPr>
              <a:t>(</a:t>
            </a:r>
            <a:r>
              <a:rPr lang="ko-KR" altLang="en-US" sz="1200">
                <a:latin typeface="+mj-ea"/>
                <a:ea typeface="+mj-ea"/>
              </a:rPr>
              <a:t>개와 고양이 등</a:t>
            </a:r>
            <a:r>
              <a:rPr lang="en-US" altLang="ko-KR" sz="1200">
                <a:latin typeface="+mj-ea"/>
                <a:ea typeface="+mj-ea"/>
              </a:rPr>
              <a:t>)</a:t>
            </a:r>
            <a:r>
              <a:rPr lang="ko-KR" altLang="en-US" sz="1200">
                <a:latin typeface="+mj-ea"/>
                <a:ea typeface="+mj-ea"/>
              </a:rPr>
              <a:t>는 </a:t>
            </a:r>
            <a:r>
              <a:rPr lang="en-US" altLang="ko-KR" sz="1200">
                <a:latin typeface="+mj-ea"/>
                <a:ea typeface="+mj-ea"/>
              </a:rPr>
              <a:t>2010</a:t>
            </a:r>
            <a:r>
              <a:rPr lang="ko-KR" altLang="en-US" sz="1200">
                <a:latin typeface="+mj-ea"/>
                <a:ea typeface="+mj-ea"/>
              </a:rPr>
              <a:t>년 </a:t>
            </a:r>
            <a:r>
              <a:rPr lang="en-US" altLang="ko-KR" sz="1200">
                <a:latin typeface="+mj-ea"/>
                <a:ea typeface="+mj-ea"/>
              </a:rPr>
              <a:t>524</a:t>
            </a:r>
            <a:r>
              <a:rPr lang="ko-KR" altLang="en-US" sz="1200">
                <a:latin typeface="+mj-ea"/>
                <a:ea typeface="+mj-ea"/>
              </a:rPr>
              <a:t>만 마리에서 </a:t>
            </a:r>
            <a:r>
              <a:rPr lang="en-US" altLang="ko-KR" sz="1200">
                <a:latin typeface="+mj-ea"/>
                <a:ea typeface="+mj-ea"/>
              </a:rPr>
              <a:t>2022</a:t>
            </a:r>
            <a:r>
              <a:rPr lang="ko-KR" altLang="en-US" sz="1200">
                <a:latin typeface="+mj-ea"/>
                <a:ea typeface="+mj-ea"/>
              </a:rPr>
              <a:t>년 </a:t>
            </a:r>
            <a:r>
              <a:rPr lang="en-US" altLang="ko-KR" sz="1200">
                <a:latin typeface="+mj-ea"/>
                <a:ea typeface="+mj-ea"/>
              </a:rPr>
              <a:t>799</a:t>
            </a:r>
            <a:r>
              <a:rPr lang="ko-KR" altLang="en-US" sz="1200">
                <a:latin typeface="+mj-ea"/>
                <a:ea typeface="+mj-ea"/>
              </a:rPr>
              <a:t>만 마리로 증가</a:t>
            </a:r>
          </a:p>
          <a:p>
            <a:pPr marL="171450" indent="-171450">
              <a:buFontTx/>
              <a:buChar char="-"/>
              <a:defRPr/>
            </a:pPr>
            <a:r>
              <a:rPr lang="ko-KR" altLang="en-US" b="0" i="0">
                <a:solidFill>
                  <a:srgbClr val="1E1E1E"/>
                </a:solidFill>
                <a:effectLst/>
                <a:latin typeface="함초롬바탕"/>
              </a:rPr>
              <a:t>국회도서관이 경찰청으로부터 제출받은 자료에 의하면 ‘동물보호법’ 위반 사건 발생건수는 </a:t>
            </a:r>
            <a:r>
              <a:rPr lang="en-US" altLang="ko-KR" b="0" i="0">
                <a:solidFill>
                  <a:srgbClr val="1E1E1E"/>
                </a:solidFill>
                <a:effectLst/>
                <a:latin typeface="함초롬바탕"/>
              </a:rPr>
              <a:t>2010</a:t>
            </a:r>
            <a:r>
              <a:rPr lang="ko-KR" altLang="en-US" b="0" i="0">
                <a:solidFill>
                  <a:srgbClr val="1E1E1E"/>
                </a:solidFill>
                <a:effectLst/>
                <a:latin typeface="함초롬바탕"/>
              </a:rPr>
              <a:t>년 </a:t>
            </a:r>
            <a:r>
              <a:rPr lang="en-US" altLang="ko-KR" b="0" i="0">
                <a:solidFill>
                  <a:srgbClr val="1E1E1E"/>
                </a:solidFill>
                <a:effectLst/>
                <a:latin typeface="함초롬바탕"/>
              </a:rPr>
              <a:t>69</a:t>
            </a:r>
            <a:r>
              <a:rPr lang="ko-KR" altLang="en-US" b="0" i="0">
                <a:solidFill>
                  <a:srgbClr val="1E1E1E"/>
                </a:solidFill>
                <a:effectLst/>
                <a:latin typeface="함초롬바탕"/>
              </a:rPr>
              <a:t>건에서 지난해 </a:t>
            </a:r>
            <a:r>
              <a:rPr lang="en-US" altLang="ko-KR" b="0" i="0">
                <a:solidFill>
                  <a:srgbClr val="1E1E1E"/>
                </a:solidFill>
                <a:effectLst/>
                <a:latin typeface="함초롬바탕"/>
              </a:rPr>
              <a:t>1290</a:t>
            </a:r>
            <a:r>
              <a:rPr lang="ko-KR" altLang="en-US" b="0" i="0">
                <a:solidFill>
                  <a:srgbClr val="1E1E1E"/>
                </a:solidFill>
                <a:effectLst/>
                <a:latin typeface="함초롬바탕"/>
              </a:rPr>
              <a:t>건으로</a:t>
            </a:r>
            <a:r>
              <a:rPr lang="en-US" altLang="ko-KR" b="0" i="0">
                <a:solidFill>
                  <a:srgbClr val="1E1E1E"/>
                </a:solidFill>
                <a:effectLst/>
                <a:latin typeface="함초롬바탕"/>
              </a:rPr>
              <a:t>, </a:t>
            </a:r>
            <a:r>
              <a:rPr lang="ko-KR" altLang="en-US" b="0" i="0">
                <a:solidFill>
                  <a:srgbClr val="1E1E1E"/>
                </a:solidFill>
                <a:effectLst/>
                <a:latin typeface="함초롬바탕"/>
              </a:rPr>
              <a:t>검거건수는 </a:t>
            </a:r>
            <a:r>
              <a:rPr lang="en-US" altLang="ko-KR" b="0" i="0">
                <a:solidFill>
                  <a:srgbClr val="1E1E1E"/>
                </a:solidFill>
                <a:effectLst/>
                <a:latin typeface="함초롬바탕"/>
              </a:rPr>
              <a:t>2010</a:t>
            </a:r>
            <a:r>
              <a:rPr lang="ko-KR" altLang="en-US" b="0" i="0">
                <a:solidFill>
                  <a:srgbClr val="1E1E1E"/>
                </a:solidFill>
                <a:effectLst/>
                <a:latin typeface="함초롬바탕"/>
              </a:rPr>
              <a:t>년 </a:t>
            </a:r>
            <a:r>
              <a:rPr lang="en-US" altLang="ko-KR" b="0" i="0">
                <a:solidFill>
                  <a:srgbClr val="1E1E1E"/>
                </a:solidFill>
                <a:effectLst/>
                <a:latin typeface="함초롬바탕"/>
              </a:rPr>
              <a:t>64</a:t>
            </a:r>
            <a:r>
              <a:rPr lang="ko-KR" altLang="en-US" b="0" i="0">
                <a:solidFill>
                  <a:srgbClr val="1E1E1E"/>
                </a:solidFill>
                <a:effectLst/>
                <a:latin typeface="함초롬바탕"/>
              </a:rPr>
              <a:t>건에서 지난해 </a:t>
            </a:r>
            <a:r>
              <a:rPr lang="en-US" altLang="ko-KR" b="0" i="0">
                <a:solidFill>
                  <a:srgbClr val="1E1E1E"/>
                </a:solidFill>
                <a:effectLst/>
                <a:latin typeface="함초롬바탕"/>
              </a:rPr>
              <a:t>942</a:t>
            </a:r>
            <a:r>
              <a:rPr lang="ko-KR" altLang="en-US" b="0" i="0">
                <a:solidFill>
                  <a:srgbClr val="1E1E1E"/>
                </a:solidFill>
                <a:effectLst/>
                <a:latin typeface="함초롬바탕"/>
              </a:rPr>
              <a:t>건으로 대폭 증가했다</a:t>
            </a:r>
            <a:r>
              <a:rPr lang="en-US" altLang="ko-KR" b="0" i="0">
                <a:solidFill>
                  <a:srgbClr val="1E1E1E"/>
                </a:solidFill>
                <a:effectLst/>
                <a:latin typeface="함초롬바탕"/>
              </a:rPr>
              <a:t>.</a:t>
            </a:r>
            <a:r>
              <a:rPr lang="ko-KR" altLang="en-US"/>
              <a:t/>
            </a:r>
            <a:br>
              <a:rPr lang="ko-KR" altLang="en-US"/>
            </a:b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11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12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21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31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32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33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34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35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36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37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b="1" i="0">
                <a:solidFill>
                  <a:srgbClr val="121212"/>
                </a:solidFill>
                <a:effectLst/>
                <a:latin typeface="함초롬바탕"/>
              </a:rPr>
              <a:t>전국 유기동물 </a:t>
            </a:r>
            <a:r>
              <a:rPr lang="en-US" altLang="ko-KR" b="1" i="0">
                <a:solidFill>
                  <a:srgbClr val="121212"/>
                </a:solidFill>
                <a:effectLst/>
                <a:latin typeface="함초롬바탕"/>
              </a:rPr>
              <a:t>6</a:t>
            </a:r>
            <a:r>
              <a:rPr lang="ko-KR" altLang="en-US" b="1" i="0">
                <a:solidFill>
                  <a:srgbClr val="121212"/>
                </a:solidFill>
                <a:effectLst/>
                <a:latin typeface="함초롬바탕"/>
              </a:rPr>
              <a:t>년째 </a:t>
            </a:r>
            <a:r>
              <a:rPr lang="en-US" altLang="ko-KR" b="1" i="0">
                <a:solidFill>
                  <a:srgbClr val="121212"/>
                </a:solidFill>
                <a:effectLst/>
                <a:latin typeface="함초롬바탕"/>
              </a:rPr>
              <a:t>10</a:t>
            </a:r>
            <a:r>
              <a:rPr lang="ko-KR" altLang="en-US" b="1" i="0">
                <a:solidFill>
                  <a:srgbClr val="121212"/>
                </a:solidFill>
                <a:effectLst/>
                <a:latin typeface="함초롬바탕"/>
              </a:rPr>
              <a:t>만마리 이상</a:t>
            </a:r>
            <a:r>
              <a:rPr lang="ko-KR" altLang="en-US"/>
              <a:t/>
            </a:r>
            <a:br>
              <a:rPr lang="ko-KR" altLang="en-US"/>
            </a:br>
            <a:r>
              <a:rPr lang="ko-KR" altLang="en-US" b="1" i="0">
                <a:solidFill>
                  <a:srgbClr val="121212"/>
                </a:solidFill>
                <a:effectLst/>
                <a:latin typeface="함초롬바탕"/>
              </a:rPr>
              <a:t>보호소 </a:t>
            </a:r>
            <a:r>
              <a:rPr lang="en-US" altLang="ko-KR" b="1" i="0">
                <a:solidFill>
                  <a:srgbClr val="121212"/>
                </a:solidFill>
                <a:effectLst/>
                <a:latin typeface="함초롬바탕"/>
              </a:rPr>
              <a:t>1</a:t>
            </a:r>
            <a:r>
              <a:rPr lang="ko-KR" altLang="en-US" b="1" i="0">
                <a:solidFill>
                  <a:srgbClr val="121212"/>
                </a:solidFill>
                <a:effectLst/>
                <a:latin typeface="함초롬바탕"/>
              </a:rPr>
              <a:t>곳당 평균 </a:t>
            </a:r>
            <a:r>
              <a:rPr lang="en-US" altLang="ko-KR" b="1" i="0">
                <a:solidFill>
                  <a:srgbClr val="121212"/>
                </a:solidFill>
                <a:effectLst/>
                <a:latin typeface="함초롬바탕"/>
              </a:rPr>
              <a:t>474</a:t>
            </a:r>
            <a:r>
              <a:rPr lang="ko-KR" altLang="en-US" b="1" i="0">
                <a:solidFill>
                  <a:srgbClr val="121212"/>
                </a:solidFill>
                <a:effectLst/>
                <a:latin typeface="함초롬바탕"/>
              </a:rPr>
              <a:t>마리 관리 </a:t>
            </a:r>
            <a:r>
              <a:rPr lang="en-US" altLang="ko-KR" b="1" i="0">
                <a:solidFill>
                  <a:srgbClr val="121212"/>
                </a:solidFill>
                <a:effectLst/>
                <a:latin typeface="함초롬바탕"/>
              </a:rPr>
              <a:t>'</a:t>
            </a:r>
            <a:r>
              <a:rPr lang="ko-KR" altLang="en-US" b="1" i="0">
                <a:solidFill>
                  <a:srgbClr val="121212"/>
                </a:solidFill>
                <a:effectLst/>
                <a:latin typeface="함초롬바탕"/>
              </a:rPr>
              <a:t>포화</a:t>
            </a:r>
            <a:r>
              <a:rPr lang="en-US" altLang="ko-KR" b="1" i="0">
                <a:solidFill>
                  <a:srgbClr val="121212"/>
                </a:solidFill>
                <a:effectLst/>
                <a:latin typeface="함초롬바탕"/>
              </a:rPr>
              <a:t>'</a:t>
            </a:r>
            <a:r>
              <a:rPr lang="ko-KR" altLang="en-US"/>
              <a:t/>
            </a:r>
            <a:br>
              <a:rPr lang="ko-KR" altLang="en-US"/>
            </a:br>
            <a:r>
              <a:rPr lang="ko-KR" altLang="en-US" b="1" i="0">
                <a:solidFill>
                  <a:srgbClr val="121212"/>
                </a:solidFill>
                <a:effectLst/>
                <a:latin typeface="함초롬바탕"/>
              </a:rPr>
              <a:t>민간은 운영비 부담 더 커</a:t>
            </a:r>
            <a:r>
              <a:rPr lang="en-US" altLang="ko-KR" b="1" i="0">
                <a:solidFill>
                  <a:srgbClr val="121212"/>
                </a:solidFill>
                <a:effectLst/>
                <a:latin typeface="함초롬바탕"/>
              </a:rPr>
              <a:t>…41.4% '</a:t>
            </a:r>
            <a:r>
              <a:rPr lang="ko-KR" altLang="en-US" b="1" i="0">
                <a:solidFill>
                  <a:srgbClr val="121212"/>
                </a:solidFill>
                <a:effectLst/>
                <a:latin typeface="함초롬바탕"/>
              </a:rPr>
              <a:t>사비</a:t>
            </a:r>
            <a:r>
              <a:rPr lang="en-US" altLang="ko-KR" b="1" i="0">
                <a:solidFill>
                  <a:srgbClr val="121212"/>
                </a:solidFill>
                <a:effectLst/>
                <a:latin typeface="함초롬바탕"/>
              </a:rPr>
              <a:t>'</a:t>
            </a:r>
            <a:r>
              <a:rPr lang="ko-KR" altLang="en-US"/>
              <a:t/>
            </a:r>
            <a:br>
              <a:rPr lang="ko-KR" altLang="en-US"/>
            </a:br>
            <a:r>
              <a:rPr lang="ko-KR" altLang="en-US" b="1" i="0">
                <a:solidFill>
                  <a:srgbClr val="121212"/>
                </a:solidFill>
                <a:effectLst/>
                <a:latin typeface="함초롬바탕"/>
              </a:rPr>
              <a:t>입양 중요성에도 여전히 </a:t>
            </a:r>
            <a:r>
              <a:rPr lang="en-US" altLang="ko-KR" b="1" i="0">
                <a:solidFill>
                  <a:srgbClr val="121212"/>
                </a:solidFill>
                <a:effectLst/>
                <a:latin typeface="함초롬바탕"/>
              </a:rPr>
              <a:t>'</a:t>
            </a:r>
            <a:r>
              <a:rPr lang="ko-KR" altLang="en-US" b="1" i="0">
                <a:solidFill>
                  <a:srgbClr val="121212"/>
                </a:solidFill>
                <a:effectLst/>
                <a:latin typeface="함초롬바탕"/>
              </a:rPr>
              <a:t>펫숍 구매</a:t>
            </a:r>
            <a:r>
              <a:rPr lang="en-US" altLang="ko-KR" b="1" i="0">
                <a:solidFill>
                  <a:srgbClr val="121212"/>
                </a:solidFill>
                <a:effectLst/>
                <a:latin typeface="함초롬바탕"/>
              </a:rPr>
              <a:t>' </a:t>
            </a:r>
            <a:r>
              <a:rPr lang="ko-KR" altLang="en-US" b="1" i="0">
                <a:solidFill>
                  <a:srgbClr val="121212"/>
                </a:solidFill>
                <a:effectLst/>
                <a:latin typeface="함초롬바탕"/>
              </a:rPr>
              <a:t>많아</a:t>
            </a:r>
            <a:r>
              <a:rPr lang="ko-KR" altLang="en-US"/>
              <a:t/>
            </a:r>
            <a:br>
              <a:rPr lang="ko-KR" altLang="en-US"/>
            </a:br>
            <a:r>
              <a:rPr lang="en-US" altLang="ko-KR" b="1" i="0">
                <a:solidFill>
                  <a:srgbClr val="121212"/>
                </a:solidFill>
                <a:effectLst/>
                <a:latin typeface="함초롬바탕"/>
              </a:rPr>
              <a:t>2020</a:t>
            </a:r>
            <a:r>
              <a:rPr lang="ko-KR" altLang="en-US" b="1" i="0">
                <a:solidFill>
                  <a:srgbClr val="121212"/>
                </a:solidFill>
                <a:effectLst/>
                <a:latin typeface="함초롬바탕"/>
              </a:rPr>
              <a:t>년 </a:t>
            </a:r>
            <a:r>
              <a:rPr lang="en-US" altLang="ko-KR" b="1" i="0">
                <a:solidFill>
                  <a:srgbClr val="121212"/>
                </a:solidFill>
                <a:effectLst/>
                <a:latin typeface="함초롬바탕"/>
              </a:rPr>
              <a:t>18.6%→2023</a:t>
            </a:r>
            <a:r>
              <a:rPr lang="ko-KR" altLang="en-US" b="1" i="0">
                <a:solidFill>
                  <a:srgbClr val="121212"/>
                </a:solidFill>
                <a:effectLst/>
                <a:latin typeface="함초롬바탕"/>
              </a:rPr>
              <a:t>년 </a:t>
            </a:r>
            <a:r>
              <a:rPr lang="en-US" altLang="ko-KR" b="1" i="0">
                <a:solidFill>
                  <a:srgbClr val="121212"/>
                </a:solidFill>
                <a:effectLst/>
                <a:latin typeface="함초롬바탕"/>
              </a:rPr>
              <a:t>24%</a:t>
            </a:r>
            <a:r>
              <a:rPr lang="ko-KR" altLang="en-US" b="1" i="0">
                <a:solidFill>
                  <a:srgbClr val="121212"/>
                </a:solidFill>
                <a:effectLst/>
                <a:latin typeface="함초롬바탕"/>
              </a:rPr>
              <a:t>로 증가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38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39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40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41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42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43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44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45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46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47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48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49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50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51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52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53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54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55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56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57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58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59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60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61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62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63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72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73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74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75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76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77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86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87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10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2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emf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3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11.png"/><Relationship Id="rId7" Type="http://schemas.openxmlformats.org/officeDocument/2006/relationships/image" Target="../media/image35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11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11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46.png"/><Relationship Id="rId5" Type="http://schemas.openxmlformats.org/officeDocument/2006/relationships/image" Target="../media/image13.png"/><Relationship Id="rId10" Type="http://schemas.openxmlformats.org/officeDocument/2006/relationships/image" Target="../media/image45.png"/><Relationship Id="rId4" Type="http://schemas.openxmlformats.org/officeDocument/2006/relationships/image" Target="../media/image12.png"/><Relationship Id="rId9" Type="http://schemas.openxmlformats.org/officeDocument/2006/relationships/image" Target="../media/image44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11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11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5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11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11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11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11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11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11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11.png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11.png"/><Relationship Id="rId7" Type="http://schemas.openxmlformats.org/officeDocument/2006/relationships/image" Target="../media/image8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82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8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8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6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7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8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12.png"/><Relationship Id="rId7" Type="http://schemas.openxmlformats.org/officeDocument/2006/relationships/image" Target="../media/image9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9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92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12.png"/><Relationship Id="rId7" Type="http://schemas.openxmlformats.org/officeDocument/2006/relationships/image" Target="../media/image9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3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image" Target="../media/image12.png"/><Relationship Id="rId7" Type="http://schemas.openxmlformats.org/officeDocument/2006/relationships/image" Target="../media/image9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6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99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0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0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11.png"/><Relationship Id="rId7" Type="http://schemas.openxmlformats.org/officeDocument/2006/relationships/image" Target="../media/image10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11.png"/><Relationship Id="rId7" Type="http://schemas.openxmlformats.org/officeDocument/2006/relationships/image" Target="../media/image10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3" Type="http://schemas.openxmlformats.org/officeDocument/2006/relationships/image" Target="../media/image11.png"/><Relationship Id="rId7" Type="http://schemas.openxmlformats.org/officeDocument/2006/relationships/image" Target="../media/image10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3" Type="http://schemas.openxmlformats.org/officeDocument/2006/relationships/image" Target="../media/image11.png"/><Relationship Id="rId7" Type="http://schemas.openxmlformats.org/officeDocument/2006/relationships/image" Target="../media/image10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1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lyoseoul.co.kr/news/articleView.html?idxno=491423" TargetMode="Externa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 rotWithShape="1">
          <a:blip>
            <a:alphaModFix amt="50000"/>
          </a:blip>
          <a:stretch>
            <a:fillRect/>
          </a:stretch>
        </p:blipFill>
        <p:spPr>
          <a:xfrm>
            <a:off x="1206500" y="8775700"/>
            <a:ext cx="15887700" cy="25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>
            <a:alphaModFix amt="50000"/>
          </a:blip>
          <a:stretch>
            <a:fillRect/>
          </a:stretch>
        </p:blipFill>
        <p:spPr>
          <a:xfrm>
            <a:off x="1206500" y="8839200"/>
            <a:ext cx="15887700" cy="25400"/>
          </a:xfrm>
          <a:prstGeom prst="rect">
            <a:avLst/>
          </a:prstGeom>
        </p:spPr>
      </p:pic>
      <p:pic>
        <p:nvPicPr>
          <p:cNvPr id="6" name="Picture 7"/>
          <p:cNvPicPr>
            <a:picLocks noChangeAspect="1"/>
          </p:cNvPicPr>
          <p:nvPr/>
        </p:nvPicPr>
        <p:blipFill rotWithShape="1">
          <a:blip>
            <a:alphaModFix amt="50000"/>
          </a:blip>
          <a:stretch>
            <a:fillRect/>
          </a:stretch>
        </p:blipFill>
        <p:spPr>
          <a:xfrm>
            <a:off x="1206500" y="1422400"/>
            <a:ext cx="15887700" cy="25400"/>
          </a:xfrm>
          <a:prstGeom prst="rect">
            <a:avLst/>
          </a:prstGeom>
        </p:spPr>
      </p:pic>
      <p:pic>
        <p:nvPicPr>
          <p:cNvPr id="7" name="Picture 8"/>
          <p:cNvPicPr>
            <a:picLocks noChangeAspect="1"/>
          </p:cNvPicPr>
          <p:nvPr/>
        </p:nvPicPr>
        <p:blipFill rotWithShape="1">
          <a:blip>
            <a:alphaModFix amt="50000"/>
          </a:blip>
          <a:stretch>
            <a:fillRect/>
          </a:stretch>
        </p:blipFill>
        <p:spPr>
          <a:xfrm>
            <a:off x="1206500" y="1485900"/>
            <a:ext cx="15887700" cy="25400"/>
          </a:xfrm>
          <a:prstGeom prst="rect">
            <a:avLst/>
          </a:prstGeom>
        </p:spPr>
      </p:pic>
      <p:sp>
        <p:nvSpPr>
          <p:cNvPr id="8" name="TextBox 9"/>
          <p:cNvSpPr txBox="1"/>
          <p:nvPr/>
        </p:nvSpPr>
        <p:spPr>
          <a:xfrm>
            <a:off x="11747500" y="8280400"/>
            <a:ext cx="5321300" cy="4191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r">
              <a:lnSpc>
                <a:spcPct val="99600"/>
              </a:lnSpc>
              <a:defRPr/>
            </a:pPr>
            <a:r>
              <a:rPr lang="ko-KR" altLang="en-US" sz="2400" b="0" i="0" u="none" strike="noStrike">
                <a:solidFill>
                  <a:srgbClr val="3E372E"/>
                </a:solidFill>
                <a:latin typeface="+mj-ea"/>
                <a:ea typeface="+mj-ea"/>
              </a:rPr>
              <a:t>강채윤</a:t>
            </a:r>
            <a:r>
              <a:rPr lang="en-US" altLang="ko-KR" sz="2400" b="0" i="0" u="none" strike="noStrike">
                <a:solidFill>
                  <a:srgbClr val="3E372E"/>
                </a:solidFill>
                <a:latin typeface="+mj-ea"/>
                <a:ea typeface="+mj-ea"/>
              </a:rPr>
              <a:t>, </a:t>
            </a:r>
            <a:r>
              <a:rPr lang="ko-KR" altLang="en-US" sz="2400" b="0" i="0" u="none" strike="noStrike">
                <a:solidFill>
                  <a:srgbClr val="3E372E"/>
                </a:solidFill>
                <a:latin typeface="+mj-ea"/>
                <a:ea typeface="+mj-ea"/>
              </a:rPr>
              <a:t>김지현</a:t>
            </a:r>
            <a:r>
              <a:rPr lang="en-US" altLang="ko-KR" sz="2400" b="0" i="0" u="none" strike="noStrike">
                <a:solidFill>
                  <a:srgbClr val="3E372E"/>
                </a:solidFill>
                <a:latin typeface="+mj-ea"/>
                <a:ea typeface="+mj-ea"/>
              </a:rPr>
              <a:t>, </a:t>
            </a:r>
            <a:r>
              <a:rPr lang="ko-KR" altLang="en-US" sz="2400" b="0" i="0" u="none" strike="noStrike">
                <a:solidFill>
                  <a:srgbClr val="3E372E"/>
                </a:solidFill>
                <a:latin typeface="+mj-ea"/>
                <a:ea typeface="+mj-ea"/>
              </a:rPr>
              <a:t>김범석</a:t>
            </a:r>
            <a:r>
              <a:rPr lang="en-US" altLang="ko-KR" sz="2400" b="0" i="0" u="none" strike="noStrike">
                <a:solidFill>
                  <a:srgbClr val="3E372E"/>
                </a:solidFill>
                <a:latin typeface="+mj-ea"/>
                <a:ea typeface="+mj-ea"/>
              </a:rPr>
              <a:t>, </a:t>
            </a:r>
            <a:r>
              <a:rPr lang="ko-KR" altLang="en-US" sz="2400" b="0" i="0" u="none" strike="noStrike">
                <a:solidFill>
                  <a:srgbClr val="3E372E"/>
                </a:solidFill>
                <a:latin typeface="+mj-ea"/>
                <a:ea typeface="+mj-ea"/>
              </a:rPr>
              <a:t>손유빈</a:t>
            </a:r>
            <a:endParaRPr lang="en-US" sz="2400" b="0" i="0" u="none" strike="noStrike">
              <a:solidFill>
                <a:srgbClr val="3E372E"/>
              </a:solidFill>
              <a:latin typeface="+mj-ea"/>
              <a:ea typeface="+mj-ea"/>
            </a:endParaRPr>
          </a:p>
        </p:txBody>
      </p:sp>
      <p:sp>
        <p:nvSpPr>
          <p:cNvPr id="9" name="TextBox 10"/>
          <p:cNvSpPr txBox="1"/>
          <p:nvPr/>
        </p:nvSpPr>
        <p:spPr>
          <a:xfrm>
            <a:off x="1206500" y="8318500"/>
            <a:ext cx="67183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>
              <a:lnSpc>
                <a:spcPct val="99600"/>
              </a:lnSpc>
              <a:defRPr/>
            </a:pPr>
            <a:r>
              <a:rPr lang="ko-KR" altLang="en-US" sz="2000">
                <a:latin typeface="+mj-ea"/>
                <a:ea typeface="+mj-ea"/>
              </a:rPr>
              <a:t>성남 하이미디어 아카데미 </a:t>
            </a:r>
            <a:r>
              <a:rPr lang="en-US" altLang="ko-KR" sz="2000">
                <a:latin typeface="+mj-ea"/>
                <a:ea typeface="+mj-ea"/>
              </a:rPr>
              <a:t>Ecommerce 7</a:t>
            </a:r>
            <a:r>
              <a:rPr lang="ko-KR" altLang="en-US" sz="2000">
                <a:latin typeface="+mj-ea"/>
                <a:ea typeface="+mj-ea"/>
              </a:rPr>
              <a:t>기 </a:t>
            </a:r>
            <a:r>
              <a:rPr lang="en-US" altLang="ko-KR" sz="2000">
                <a:latin typeface="+mj-ea"/>
                <a:ea typeface="+mj-ea"/>
              </a:rPr>
              <a:t>- [TEAM] Jupiter</a:t>
            </a:r>
            <a:endParaRPr lang="en-US" sz="2000" b="0" i="0" u="none" strike="noStrike">
              <a:solidFill>
                <a:srgbClr val="3E372E"/>
              </a:solidFill>
              <a:latin typeface="+mj-ea"/>
              <a:ea typeface="+mj-ea"/>
            </a:endParaRPr>
          </a:p>
        </p:txBody>
      </p:sp>
      <p:sp>
        <p:nvSpPr>
          <p:cNvPr id="10" name="TextBox 11"/>
          <p:cNvSpPr txBox="1"/>
          <p:nvPr/>
        </p:nvSpPr>
        <p:spPr>
          <a:xfrm>
            <a:off x="2000250" y="4419600"/>
            <a:ext cx="14300200" cy="19558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altLang="ko-KR" sz="3600">
                <a:latin typeface="+mj-ea"/>
                <a:ea typeface="+mj-ea"/>
              </a:rPr>
              <a:t>(</a:t>
            </a:r>
            <a:r>
              <a:rPr lang="ko-KR" altLang="en-US" sz="3600">
                <a:latin typeface="+mj-ea"/>
                <a:ea typeface="+mj-ea"/>
              </a:rPr>
              <a:t>유기동물 입양</a:t>
            </a:r>
            <a:r>
              <a:rPr lang="en-US" altLang="ko-KR" sz="3600">
                <a:latin typeface="+mj-ea"/>
                <a:ea typeface="+mj-ea"/>
              </a:rPr>
              <a:t>, </a:t>
            </a:r>
            <a:r>
              <a:rPr lang="ko-KR" altLang="en-US" sz="3600">
                <a:latin typeface="+mj-ea"/>
                <a:ea typeface="+mj-ea"/>
              </a:rPr>
              <a:t>커뮤니티 및 반려동물 용품 판매</a:t>
            </a:r>
            <a:r>
              <a:rPr lang="en-US" altLang="ko-KR" sz="3600">
                <a:latin typeface="+mj-ea"/>
                <a:ea typeface="+mj-ea"/>
              </a:rPr>
              <a:t>)</a:t>
            </a:r>
          </a:p>
        </p:txBody>
      </p:sp>
      <p:sp>
        <p:nvSpPr>
          <p:cNvPr id="11" name="TextBox 12"/>
          <p:cNvSpPr txBox="1"/>
          <p:nvPr/>
        </p:nvSpPr>
        <p:spPr>
          <a:xfrm>
            <a:off x="2832100" y="3365500"/>
            <a:ext cx="12611100" cy="11049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ko-KR" altLang="en-US" sz="7200" b="0" i="0" u="none" strike="noStrike">
                <a:solidFill>
                  <a:srgbClr val="3E372E"/>
                </a:solidFill>
                <a:latin typeface="+mj-ea"/>
                <a:ea typeface="+mj-ea"/>
              </a:rPr>
              <a:t>행복한 발걸음</a:t>
            </a:r>
            <a:endParaRPr lang="ko-KR" sz="7200" b="0" i="0" u="none" strike="noStrike">
              <a:solidFill>
                <a:srgbClr val="3E372E"/>
              </a:solidFill>
              <a:latin typeface="+mj-ea"/>
              <a:ea typeface="+mj-ea"/>
            </a:endParaRPr>
          </a:p>
        </p:txBody>
      </p:sp>
      <p:sp>
        <p:nvSpPr>
          <p:cNvPr id="12" name="TextBox 13"/>
          <p:cNvSpPr txBox="1"/>
          <p:nvPr/>
        </p:nvSpPr>
        <p:spPr>
          <a:xfrm>
            <a:off x="1244600" y="787400"/>
            <a:ext cx="15811500" cy="3175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endParaRPr lang="en-US" sz="1800" b="0" i="0" u="none" strike="noStrike" spc="2400">
              <a:solidFill>
                <a:srgbClr val="B3A593"/>
              </a:solidFill>
              <a:latin typeface="+mj-ea"/>
              <a:ea typeface="+mj-ea"/>
            </a:endParaRPr>
          </a:p>
        </p:txBody>
      </p:sp>
      <p:sp>
        <p:nvSpPr>
          <p:cNvPr id="14" name="TextBox 10"/>
          <p:cNvSpPr txBox="1"/>
          <p:nvPr/>
        </p:nvSpPr>
        <p:spPr>
          <a:xfrm>
            <a:off x="6669297" y="829609"/>
            <a:ext cx="67183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>
              <a:lnSpc>
                <a:spcPct val="99600"/>
              </a:lnSpc>
              <a:defRPr/>
            </a:pPr>
            <a:r>
              <a:rPr lang="en-US" altLang="ko-KR" sz="3600" b="0" i="0" u="none" strike="noStrike">
                <a:solidFill>
                  <a:srgbClr val="3E372E"/>
                </a:solidFill>
                <a:latin typeface="+mj-ea"/>
                <a:ea typeface="+mj-ea"/>
              </a:rPr>
              <a:t> Main project : Happy Steps </a:t>
            </a:r>
            <a:endParaRPr lang="en-US" sz="3600" b="0" i="0" u="none" strike="noStrike">
              <a:solidFill>
                <a:srgbClr val="3E372E"/>
              </a:solidFill>
              <a:latin typeface="+mj-ea"/>
              <a:ea typeface="+mj-ea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0384" y="1919529"/>
            <a:ext cx="2666373" cy="2728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5484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0" y="0"/>
            <a:ext cx="0" cy="1022350016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 rotWithShape="1">
          <a:blip>
            <a:alphaModFix amt="50000"/>
          </a:blip>
          <a:stretch>
            <a:fillRect/>
          </a:stretch>
        </p:blipFill>
        <p:spPr>
          <a:xfrm>
            <a:off x="1206500" y="8775700"/>
            <a:ext cx="15887700" cy="25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>
            <a:alphaModFix amt="50000"/>
          </a:blip>
          <a:stretch>
            <a:fillRect/>
          </a:stretch>
        </p:blipFill>
        <p:spPr>
          <a:xfrm>
            <a:off x="1206500" y="8839200"/>
            <a:ext cx="15887700" cy="254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0" y="0"/>
            <a:ext cx="0" cy="1022350016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 rotWithShape="1">
          <a:blip>
            <a:alphaModFix amt="50000"/>
          </a:blip>
          <a:stretch>
            <a:fillRect/>
          </a:stretch>
        </p:blipFill>
        <p:spPr>
          <a:xfrm>
            <a:off x="1206500" y="1422400"/>
            <a:ext cx="15887700" cy="25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 rotWithShape="1">
          <a:blip>
            <a:alphaModFix amt="50000"/>
          </a:blip>
          <a:stretch>
            <a:fillRect/>
          </a:stretch>
        </p:blipFill>
        <p:spPr>
          <a:xfrm>
            <a:off x="1206500" y="1485900"/>
            <a:ext cx="15887700" cy="254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1747500" y="8280400"/>
            <a:ext cx="5321300" cy="4191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r">
              <a:lnSpc>
                <a:spcPct val="99600"/>
              </a:lnSpc>
              <a:defRPr/>
            </a:pPr>
            <a:r>
              <a:rPr lang="ko-KR" altLang="en-US" sz="2400" b="0" i="0" u="none" strike="noStrike">
                <a:solidFill>
                  <a:srgbClr val="3E372E"/>
                </a:solidFill>
                <a:latin typeface="+mj-ea"/>
                <a:ea typeface="+mj-ea"/>
              </a:rPr>
              <a:t>강채윤</a:t>
            </a:r>
            <a:r>
              <a:rPr lang="en-US" altLang="ko-KR" sz="2400" b="0" i="0" u="none" strike="noStrike">
                <a:solidFill>
                  <a:srgbClr val="3E372E"/>
                </a:solidFill>
                <a:latin typeface="+mj-ea"/>
                <a:ea typeface="+mj-ea"/>
              </a:rPr>
              <a:t>, </a:t>
            </a:r>
            <a:r>
              <a:rPr lang="ko-KR" altLang="en-US" sz="2400" b="0" i="0" u="none" strike="noStrike">
                <a:solidFill>
                  <a:srgbClr val="3E372E"/>
                </a:solidFill>
                <a:latin typeface="+mj-ea"/>
                <a:ea typeface="+mj-ea"/>
              </a:rPr>
              <a:t>김지현</a:t>
            </a:r>
            <a:r>
              <a:rPr lang="en-US" altLang="ko-KR" sz="2400" b="0" i="0" u="none" strike="noStrike">
                <a:solidFill>
                  <a:srgbClr val="3E372E"/>
                </a:solidFill>
                <a:latin typeface="+mj-ea"/>
                <a:ea typeface="+mj-ea"/>
              </a:rPr>
              <a:t>, </a:t>
            </a:r>
            <a:r>
              <a:rPr lang="ko-KR" altLang="en-US" sz="2400" b="0" i="0" u="none" strike="noStrike">
                <a:solidFill>
                  <a:srgbClr val="3E372E"/>
                </a:solidFill>
                <a:latin typeface="+mj-ea"/>
                <a:ea typeface="+mj-ea"/>
              </a:rPr>
              <a:t>김범석</a:t>
            </a:r>
            <a:r>
              <a:rPr lang="en-US" altLang="ko-KR" sz="2400" b="0" i="0" u="none" strike="noStrike">
                <a:solidFill>
                  <a:srgbClr val="3E372E"/>
                </a:solidFill>
                <a:latin typeface="+mj-ea"/>
                <a:ea typeface="+mj-ea"/>
              </a:rPr>
              <a:t>, </a:t>
            </a:r>
            <a:r>
              <a:rPr lang="ko-KR" altLang="en-US" sz="2400" b="0" i="0" u="none" strike="noStrike">
                <a:solidFill>
                  <a:srgbClr val="3E372E"/>
                </a:solidFill>
                <a:latin typeface="+mj-ea"/>
                <a:ea typeface="+mj-ea"/>
              </a:rPr>
              <a:t>손유빈</a:t>
            </a:r>
            <a:endParaRPr lang="en-US" sz="2400" b="0" i="0" u="none" strike="noStrike">
              <a:solidFill>
                <a:srgbClr val="3E372E"/>
              </a:solidFill>
              <a:latin typeface="+mj-ea"/>
              <a:ea typeface="+mj-ea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206500" y="8318500"/>
            <a:ext cx="67183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>
              <a:lnSpc>
                <a:spcPct val="99600"/>
              </a:lnSpc>
              <a:defRPr/>
            </a:pPr>
            <a:r>
              <a:rPr lang="ko-KR" altLang="en-US" sz="2000">
                <a:latin typeface="+mj-ea"/>
                <a:ea typeface="+mj-ea"/>
              </a:rPr>
              <a:t>성남 하이미디어 아카데미 </a:t>
            </a:r>
            <a:r>
              <a:rPr lang="en-US" altLang="ko-KR" sz="2000">
                <a:latin typeface="+mj-ea"/>
                <a:ea typeface="+mj-ea"/>
              </a:rPr>
              <a:t>Ecommerce 7</a:t>
            </a:r>
            <a:r>
              <a:rPr lang="ko-KR" altLang="en-US" sz="2000">
                <a:latin typeface="+mj-ea"/>
                <a:ea typeface="+mj-ea"/>
              </a:rPr>
              <a:t>기 </a:t>
            </a:r>
            <a:r>
              <a:rPr lang="en-US" altLang="ko-KR" sz="2000">
                <a:latin typeface="+mj-ea"/>
                <a:ea typeface="+mj-ea"/>
              </a:rPr>
              <a:t>- [TEAM] Jupiter</a:t>
            </a:r>
            <a:endParaRPr lang="en-US" sz="2000" b="0" i="0" u="none" strike="noStrike">
              <a:solidFill>
                <a:srgbClr val="3E372E"/>
              </a:solidFill>
              <a:latin typeface="+mj-ea"/>
              <a:ea typeface="+mj-ea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2832100" y="4290628"/>
            <a:ext cx="12611100" cy="11049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altLang="ko-KR" sz="7200" b="0" i="0" u="none" strike="noStrike" dirty="0">
                <a:solidFill>
                  <a:srgbClr val="3E372E"/>
                </a:solidFill>
                <a:latin typeface="+mj-ea"/>
                <a:ea typeface="+mj-ea"/>
              </a:rPr>
              <a:t>WEB - FRONT </a:t>
            </a:r>
            <a:r>
              <a:rPr lang="ko-KR" altLang="en-US" sz="7200" b="0" i="0" u="none" strike="noStrike" dirty="0">
                <a:solidFill>
                  <a:srgbClr val="3E372E"/>
                </a:solidFill>
                <a:latin typeface="+mj-ea"/>
                <a:ea typeface="+mj-ea"/>
              </a:rPr>
              <a:t>소개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44600" y="787400"/>
            <a:ext cx="15811500" cy="3175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endParaRPr lang="en-US" sz="1800" b="0" i="0" u="none" strike="noStrike" spc="2400">
              <a:solidFill>
                <a:srgbClr val="B3A593"/>
              </a:solidFill>
              <a:latin typeface="+mj-ea"/>
              <a:ea typeface="+mj-ea"/>
            </a:endParaRPr>
          </a:p>
        </p:txBody>
      </p:sp>
      <p:sp>
        <p:nvSpPr>
          <p:cNvPr id="20" name="TextBox 10"/>
          <p:cNvSpPr txBox="1"/>
          <p:nvPr/>
        </p:nvSpPr>
        <p:spPr>
          <a:xfrm>
            <a:off x="6011652" y="829609"/>
            <a:ext cx="67183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>
              <a:lnSpc>
                <a:spcPct val="99600"/>
              </a:lnSpc>
              <a:defRPr/>
            </a:pPr>
            <a:r>
              <a:rPr lang="en-US" altLang="ko-KR" sz="3600" b="0" i="0" u="none" strike="noStrike" dirty="0">
                <a:solidFill>
                  <a:srgbClr val="3E372E"/>
                </a:solidFill>
                <a:latin typeface="+mj-ea"/>
                <a:ea typeface="+mj-ea"/>
              </a:rPr>
              <a:t> Main project : Happy Steps </a:t>
            </a:r>
            <a:endParaRPr lang="en-US" sz="3600" b="0" i="0" u="none" strike="noStrike" dirty="0">
              <a:solidFill>
                <a:srgbClr val="3E372E"/>
              </a:solidFill>
              <a:latin typeface="+mj-ea"/>
              <a:ea typeface="+mj-ea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24320" y="195139"/>
            <a:ext cx="1044116" cy="10685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1"/>
          <p:cNvSpPr txBox="1"/>
          <p:nvPr/>
        </p:nvSpPr>
        <p:spPr>
          <a:xfrm>
            <a:off x="1143000" y="393616"/>
            <a:ext cx="8851900" cy="682572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>
              <a:lnSpc>
                <a:spcPct val="99600"/>
              </a:lnSpc>
              <a:defRPr/>
            </a:pPr>
            <a:r>
              <a:rPr lang="ko-KR" altLang="en-US" sz="2400" b="0" u="sng" spc="-200">
                <a:solidFill>
                  <a:srgbClr val="3E372E"/>
                </a:solidFill>
                <a:latin typeface="+mj-ea"/>
                <a:ea typeface="+mj-ea"/>
              </a:rPr>
              <a:t>프로젝트 수행 경과</a:t>
            </a:r>
            <a:r>
              <a:rPr lang="en-US" altLang="ko-KR" sz="2400" b="0" u="sng" spc="-200">
                <a:solidFill>
                  <a:srgbClr val="3E372E"/>
                </a:solidFill>
                <a:latin typeface="+mj-ea"/>
                <a:ea typeface="+mj-ea"/>
              </a:rPr>
              <a:t>(WEB-FRONT) /</a:t>
            </a:r>
            <a:r>
              <a:rPr lang="ko-KR" altLang="en-US" sz="2400" b="0" u="sng" spc="-200">
                <a:solidFill>
                  <a:srgbClr val="3E372E"/>
                </a:solidFill>
                <a:latin typeface="+mj-ea"/>
                <a:ea typeface="+mj-ea"/>
              </a:rPr>
              <a:t>메인</a:t>
            </a:r>
            <a:endParaRPr lang="ko-KR" altLang="ko-KR" sz="2400" b="0" u="sng" spc="-200">
              <a:solidFill>
                <a:srgbClr val="3E372E"/>
              </a:solidFill>
              <a:latin typeface="+mj-ea"/>
              <a:ea typeface="+mj-ea"/>
            </a:endParaRPr>
          </a:p>
        </p:txBody>
      </p:sp>
      <p:graphicFrame>
        <p:nvGraphicFramePr>
          <p:cNvPr id="9" name="Group 662"/>
          <p:cNvGraphicFramePr>
            <a:graphicFrameLocks noGrp="1"/>
          </p:cNvGraphicFramePr>
          <p:nvPr/>
        </p:nvGraphicFramePr>
        <p:xfrm>
          <a:off x="9350737" y="589996"/>
          <a:ext cx="6697027" cy="9004114"/>
        </p:xfrm>
        <a:graphic>
          <a:graphicData uri="http://schemas.openxmlformats.org/drawingml/2006/table">
            <a:tbl>
              <a:tblPr/>
              <a:tblGrid>
                <a:gridCol w="8530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440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246857">
                <a:tc gridSpan="2"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altLang="ko-KR" sz="26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sym typeface="Wingdings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38962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defRPr/>
                      </a:pPr>
                      <a:r>
                        <a:rPr lang="ko-KR" altLang="en-US" sz="2600" b="0" i="1">
                          <a:solidFill>
                            <a:srgbClr val="FF0000"/>
                          </a:solidFill>
                          <a:latin typeface="+mn-ea"/>
                          <a:ea typeface="+mn-ea"/>
                          <a:sym typeface="Wingdings"/>
                        </a:rPr>
                        <a:t>메인</a:t>
                      </a:r>
                      <a:endParaRPr lang="en-US" altLang="ko-KR" sz="2600" b="0" i="1">
                        <a:solidFill>
                          <a:srgbClr val="FF0000"/>
                        </a:solidFill>
                        <a:latin typeface="+mn-ea"/>
                        <a:ea typeface="+mn-ea"/>
                        <a:sym typeface="Wingdings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46857">
                <a:tc gridSpan="2"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altLang="ko-KR" sz="24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sym typeface="Wingdings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en-US" altLang="ko-KR" sz="900" b="1" i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/>
                        <a:ea typeface="나눔고딕"/>
                        <a:sym typeface="Wingdings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46857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6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sym typeface="Wingdings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2600" b="1" i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sym typeface="Wingdings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1527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6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sym typeface="Wingdings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r>
                        <a:rPr lang="ko-KR" altLang="en-US" sz="2400">
                          <a:latin typeface="+mn-ea"/>
                          <a:ea typeface="+mn-ea"/>
                        </a:rPr>
                        <a:t>로그인</a:t>
                      </a:r>
                      <a:r>
                        <a:rPr lang="en-US" altLang="ko-KR" sz="240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2400">
                          <a:latin typeface="+mn-ea"/>
                          <a:ea typeface="+mn-ea"/>
                        </a:rPr>
                        <a:t>마이페이지</a:t>
                      </a:r>
                      <a:r>
                        <a:rPr lang="en-US" altLang="ko-KR" sz="240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2400">
                          <a:latin typeface="+mn-ea"/>
                          <a:ea typeface="+mn-ea"/>
                        </a:rPr>
                        <a:t>고객센터</a:t>
                      </a:r>
                      <a:r>
                        <a:rPr lang="en-US" altLang="ko-KR" sz="240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2400">
                          <a:latin typeface="+mn-ea"/>
                          <a:ea typeface="+mn-ea"/>
                        </a:rPr>
                        <a:t>소개</a:t>
                      </a:r>
                      <a:r>
                        <a:rPr lang="en-US" altLang="ko-KR" sz="240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2400">
                          <a:latin typeface="+mn-ea"/>
                          <a:ea typeface="+mn-ea"/>
                        </a:rPr>
                        <a:t>쇼핑</a:t>
                      </a:r>
                      <a:r>
                        <a:rPr lang="en-US" altLang="ko-KR" sz="2400">
                          <a:latin typeface="+mn-ea"/>
                          <a:ea typeface="+mn-ea"/>
                        </a:rPr>
                        <a:t>,</a:t>
                      </a:r>
                    </a:p>
                    <a:p>
                      <a:pPr lvl="0">
                        <a:defRPr/>
                      </a:pPr>
                      <a:r>
                        <a:rPr lang="ko-KR" altLang="en-US" sz="2400">
                          <a:latin typeface="+mn-ea"/>
                          <a:ea typeface="+mn-ea"/>
                        </a:rPr>
                        <a:t>커뮤니티</a:t>
                      </a:r>
                      <a:r>
                        <a:rPr lang="en-US" altLang="ko-KR" sz="240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2400">
                          <a:latin typeface="+mn-ea"/>
                          <a:ea typeface="+mn-ea"/>
                        </a:rPr>
                        <a:t>입양</a:t>
                      </a:r>
                      <a:r>
                        <a:rPr lang="en-US" altLang="ko-KR" sz="240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2400">
                          <a:latin typeface="+mn-ea"/>
                          <a:ea typeface="+mn-ea"/>
                        </a:rPr>
                        <a:t>후원등으로 접근 가능</a:t>
                      </a:r>
                      <a:endParaRPr lang="en-US" altLang="ko-KR" sz="2400">
                        <a:latin typeface="+mn-ea"/>
                        <a:ea typeface="+mn-ea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1527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6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sym typeface="Wingdings"/>
                        </a:rPr>
                        <a:t>2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r>
                        <a:rPr lang="ko-KR" altLang="en-US" sz="2400">
                          <a:latin typeface="+mn-ea"/>
                          <a:ea typeface="+mn-ea"/>
                        </a:rPr>
                        <a:t>입양관련 카테고리 클릭시 페이지 이동 및 공고 보러가기로 페이지 이동</a:t>
                      </a:r>
                      <a:endParaRPr lang="en-US" altLang="ko-KR" sz="2400">
                        <a:latin typeface="+mn-ea"/>
                        <a:ea typeface="+mn-ea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41527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6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sym typeface="Wingdings"/>
                        </a:rPr>
                        <a:t>3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r>
                        <a:rPr lang="ko-KR" altLang="en-US" sz="2400">
                          <a:latin typeface="+mn-ea"/>
                          <a:ea typeface="+mn-ea"/>
                        </a:rPr>
                        <a:t>홈페이지 관련 정보를 하단에 표시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9" name="타원 18"/>
          <p:cNvSpPr/>
          <p:nvPr/>
        </p:nvSpPr>
        <p:spPr>
          <a:xfrm>
            <a:off x="5507596" y="9041932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solidFill>
                  <a:srgbClr val="FF0000"/>
                </a:solidFill>
                <a:latin typeface="+mj-ea"/>
                <a:ea typeface="+mj-ea"/>
              </a:rPr>
              <a:t>3</a:t>
            </a:r>
            <a:endParaRPr lang="ko-KR" altLang="en-US">
              <a:solidFill>
                <a:srgbClr val="FF0000"/>
              </a:solidFill>
              <a:latin typeface="+mj-ea"/>
              <a:ea typeface="+mj-ea"/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6119664" y="1615108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dirty="0">
                <a:solidFill>
                  <a:srgbClr val="FF0000"/>
                </a:solidFill>
                <a:latin typeface="+mj-ea"/>
                <a:ea typeface="+mj-ea"/>
              </a:rPr>
              <a:t>2</a:t>
            </a:r>
            <a:endParaRPr lang="ko-KR" altLang="en-US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9184" y="1154960"/>
            <a:ext cx="3333750" cy="8439150"/>
          </a:xfrm>
          <a:prstGeom prst="rect">
            <a:avLst/>
          </a:prstGeom>
        </p:spPr>
      </p:pic>
      <p:sp>
        <p:nvSpPr>
          <p:cNvPr id="7" name="타원 6"/>
          <p:cNvSpPr/>
          <p:nvPr/>
        </p:nvSpPr>
        <p:spPr>
          <a:xfrm>
            <a:off x="2123220" y="1758170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dirty="0">
                <a:solidFill>
                  <a:srgbClr val="FF0000"/>
                </a:solidFill>
                <a:latin typeface="+mj-ea"/>
                <a:ea typeface="+mj-ea"/>
              </a:rPr>
              <a:t>1</a:t>
            </a:r>
            <a:endParaRPr lang="ko-KR" altLang="en-US" dirty="0">
              <a:solidFill>
                <a:srgbClr val="FF0000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11"/>
          <p:cNvSpPr txBox="1"/>
          <p:nvPr/>
        </p:nvSpPr>
        <p:spPr>
          <a:xfrm>
            <a:off x="16090900" y="1295400"/>
            <a:ext cx="508000" cy="3175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r">
              <a:lnSpc>
                <a:spcPct val="99600"/>
              </a:lnSpc>
              <a:defRPr/>
            </a:pPr>
            <a:r>
              <a:rPr lang="en-US" sz="1800" b="0" i="0" u="none" strike="noStrike">
                <a:solidFill>
                  <a:srgbClr val="3E372E"/>
                </a:solidFill>
                <a:latin typeface="+mj-ea"/>
                <a:ea typeface="+mj-ea"/>
              </a:rPr>
              <a:t>11</a:t>
            </a:r>
          </a:p>
        </p:txBody>
      </p:sp>
      <p:graphicFrame>
        <p:nvGraphicFramePr>
          <p:cNvPr id="15" name="Group 662"/>
          <p:cNvGraphicFramePr>
            <a:graphicFrameLocks noGrp="1"/>
          </p:cNvGraphicFramePr>
          <p:nvPr/>
        </p:nvGraphicFramePr>
        <p:xfrm>
          <a:off x="9077505" y="419100"/>
          <a:ext cx="7148246" cy="9334502"/>
        </p:xfrm>
        <a:graphic>
          <a:graphicData uri="http://schemas.openxmlformats.org/drawingml/2006/table">
            <a:tbl>
              <a:tblPr/>
              <a:tblGrid>
                <a:gridCol w="7294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188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256507">
                <a:tc gridSpan="2"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altLang="ko-KR" sz="26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sym typeface="Wingdings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84036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defRPr/>
                      </a:pPr>
                      <a:r>
                        <a:rPr lang="ko-KR" altLang="en-US" sz="2600" b="0" i="1">
                          <a:solidFill>
                            <a:srgbClr val="FF0000"/>
                          </a:solidFill>
                          <a:latin typeface="+mn-ea"/>
                          <a:ea typeface="+mn-ea"/>
                          <a:sym typeface="Wingdings"/>
                        </a:rPr>
                        <a:t>로그인</a:t>
                      </a:r>
                      <a:endParaRPr lang="en-US" altLang="ko-KR" sz="2600" b="0" i="1">
                        <a:solidFill>
                          <a:srgbClr val="FF0000"/>
                        </a:solidFill>
                        <a:latin typeface="+mn-ea"/>
                        <a:ea typeface="+mn-ea"/>
                        <a:sym typeface="Wingdings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56507">
                <a:tc gridSpan="2"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altLang="ko-KR" sz="26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sym typeface="Wingdings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en-US" altLang="ko-KR" sz="900" b="1" i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/>
                        <a:ea typeface="나눔고딕"/>
                        <a:sym typeface="Wingdings"/>
                      </a:endParaRPr>
                    </a:p>
                  </a:txBody>
                  <a:tcPr marL="44487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56507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6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sym typeface="Wingdings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2600" b="1" i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sym typeface="Wingdings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6066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6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sym typeface="Wingdings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r>
                        <a:rPr lang="ko-KR" altLang="en-US" sz="2400">
                          <a:latin typeface="+mn-ea"/>
                          <a:ea typeface="+mn-ea"/>
                        </a:rPr>
                        <a:t>아이디 찾기</a:t>
                      </a:r>
                      <a:r>
                        <a:rPr lang="en-US" altLang="ko-KR" sz="240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2400">
                          <a:latin typeface="+mn-ea"/>
                          <a:ea typeface="+mn-ea"/>
                        </a:rPr>
                        <a:t>비밀번호 찾기 클릭 시 페이지 이동</a:t>
                      </a:r>
                      <a:endParaRPr lang="en-US" altLang="ko-KR" sz="2400">
                        <a:latin typeface="+mn-ea"/>
                        <a:ea typeface="+mn-ea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64727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6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sym typeface="Wingdings"/>
                        </a:rPr>
                        <a:t>2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r>
                        <a:rPr lang="ko-KR" altLang="en-US" sz="2400">
                          <a:latin typeface="+mn-ea"/>
                          <a:ea typeface="+mn-ea"/>
                        </a:rPr>
                        <a:t>로그인 버튼 클릭 시 로그인 시도</a:t>
                      </a:r>
                      <a:endParaRPr lang="en-US" altLang="ko-KR" sz="2400">
                        <a:latin typeface="+mn-ea"/>
                        <a:ea typeface="+mn-ea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29217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6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sym typeface="Wingdings"/>
                        </a:rPr>
                        <a:t>3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2400">
                          <a:latin typeface="+mn-ea"/>
                          <a:ea typeface="+mn-ea"/>
                        </a:rPr>
                        <a:t>회원 가입 버튼 클릭 시 서비스 이용 약관 동의 페이지로 이동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26341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6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sym typeface="Wingdings"/>
                        </a:rPr>
                        <a:t>4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2400"/>
                        <a:t>아이디 저장하기 체크 시 쿠키에 아이디 저장</a:t>
                      </a:r>
                      <a:endParaRPr lang="en-US" altLang="ko-KR" sz="240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11052" y="462980"/>
            <a:ext cx="7668852" cy="9325036"/>
          </a:xfrm>
          <a:prstGeom prst="rect">
            <a:avLst/>
          </a:prstGeom>
        </p:spPr>
      </p:pic>
      <p:sp>
        <p:nvSpPr>
          <p:cNvPr id="5" name="타원 4"/>
          <p:cNvSpPr/>
          <p:nvPr/>
        </p:nvSpPr>
        <p:spPr>
          <a:xfrm>
            <a:off x="3383188" y="7820040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dirty="0">
                <a:solidFill>
                  <a:srgbClr val="FF0000"/>
                </a:solidFill>
                <a:latin typeface="+mj-ea"/>
                <a:ea typeface="+mj-ea"/>
              </a:rPr>
              <a:t>1</a:t>
            </a:r>
            <a:endParaRPr lang="ko-KR" altLang="en-US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sp>
        <p:nvSpPr>
          <p:cNvPr id="6" name="타원 5"/>
          <p:cNvSpPr/>
          <p:nvPr/>
        </p:nvSpPr>
        <p:spPr>
          <a:xfrm>
            <a:off x="5399584" y="7051712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dirty="0">
                <a:solidFill>
                  <a:srgbClr val="FF0000"/>
                </a:solidFill>
                <a:latin typeface="+mj-ea"/>
                <a:ea typeface="+mj-ea"/>
              </a:rPr>
              <a:t>2</a:t>
            </a:r>
            <a:endParaRPr lang="ko-KR" altLang="en-US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sp>
        <p:nvSpPr>
          <p:cNvPr id="7" name="타원 6"/>
          <p:cNvSpPr/>
          <p:nvPr/>
        </p:nvSpPr>
        <p:spPr>
          <a:xfrm>
            <a:off x="7199784" y="7817796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dirty="0" smtClean="0">
                <a:solidFill>
                  <a:srgbClr val="FF0000"/>
                </a:solidFill>
                <a:latin typeface="+mj-ea"/>
                <a:ea typeface="+mj-ea"/>
              </a:rPr>
              <a:t>3</a:t>
            </a:r>
            <a:endParaRPr lang="ko-KR" altLang="en-US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sp>
        <p:nvSpPr>
          <p:cNvPr id="8" name="타원 7"/>
          <p:cNvSpPr/>
          <p:nvPr/>
        </p:nvSpPr>
        <p:spPr>
          <a:xfrm>
            <a:off x="3724934" y="6009082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dirty="0">
                <a:solidFill>
                  <a:srgbClr val="FF0000"/>
                </a:solidFill>
                <a:latin typeface="+mj-ea"/>
                <a:ea typeface="+mj-ea"/>
              </a:rPr>
              <a:t>4</a:t>
            </a:r>
            <a:endParaRPr lang="ko-KR" altLang="en-US" dirty="0">
              <a:solidFill>
                <a:srgbClr val="FF0000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874F00-2F62-090F-55FD-38C12153D3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68034633-B903-899E-B708-F4E9F5A902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30BAFD20-B636-D8C7-2112-2C28C1676E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651E6CD8-020A-805F-ECF9-BD92E9878A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406D800F-17A4-577D-AF34-C1106927E3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11CE84C7-8501-FDBE-422B-245AAEA11F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124ED8D8-F67F-3335-EB7F-894CA0B86F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9B65BC02-32ED-732F-98E5-6BF655F7F1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8A1B14D0-1A7E-6247-9792-C4A3C4D1DD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F2CF461F-24FC-1B85-DD20-F0C56380ED16}"/>
              </a:ext>
            </a:extLst>
          </p:cNvPr>
          <p:cNvSpPr txBox="1"/>
          <p:nvPr/>
        </p:nvSpPr>
        <p:spPr>
          <a:xfrm>
            <a:off x="16090900" y="1295400"/>
            <a:ext cx="5080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dirty="0">
                <a:solidFill>
                  <a:srgbClr val="3E372E"/>
                </a:solidFill>
                <a:latin typeface="+mn-ea"/>
              </a:rPr>
              <a:t>12</a:t>
            </a:r>
            <a:endParaRPr lang="en-US" sz="1800" b="0" i="0" u="none" strike="noStrike" dirty="0">
              <a:solidFill>
                <a:srgbClr val="3E372E"/>
              </a:solidFill>
              <a:latin typeface="+mn-ea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3ED2C63-C7F7-5169-8C61-5C544E73A3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000" y="508000"/>
            <a:ext cx="8216900" cy="9247710"/>
          </a:xfrm>
          <a:prstGeom prst="rect">
            <a:avLst/>
          </a:prstGeom>
        </p:spPr>
      </p:pic>
      <p:graphicFrame>
        <p:nvGraphicFramePr>
          <p:cNvPr id="13" name="Group 662">
            <a:extLst>
              <a:ext uri="{FF2B5EF4-FFF2-40B4-BE49-F238E27FC236}">
                <a16:creationId xmlns:a16="http://schemas.microsoft.com/office/drawing/2014/main" id="{6E7E3761-91D7-8626-1358-A0C299CA1F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6209870"/>
              </p:ext>
            </p:extLst>
          </p:nvPr>
        </p:nvGraphicFramePr>
        <p:xfrm>
          <a:off x="9573481" y="1612900"/>
          <a:ext cx="6517419" cy="7721599"/>
        </p:xfrm>
        <a:graphic>
          <a:graphicData uri="http://schemas.openxmlformats.org/drawingml/2006/table">
            <a:tbl>
              <a:tblPr/>
              <a:tblGrid>
                <a:gridCol w="6650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523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449554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27405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2600" b="0" i="1" dirty="0">
                          <a:solidFill>
                            <a:srgbClr val="FF0000"/>
                          </a:solidFill>
                          <a:latin typeface="+mn-ea"/>
                          <a:ea typeface="+mn-ea"/>
                          <a:sym typeface="Wingdings" pitchFamily="2" charset="2"/>
                        </a:rPr>
                        <a:t>서비스 이용 약관 동의</a:t>
                      </a:r>
                      <a:endParaRPr lang="en-US" altLang="ko-KR" sz="2600" b="0" i="1" dirty="0">
                        <a:solidFill>
                          <a:srgbClr val="FF0000"/>
                        </a:solidFill>
                        <a:latin typeface="+mn-ea"/>
                        <a:ea typeface="+mn-ea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9554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955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6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45532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400" dirty="0"/>
                        <a:t>다음 버튼 클릭 시 필수 약관이 모두 체크되었는지 확인하고 회원 가입 페이지로 이동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4" name="타원 13">
            <a:extLst>
              <a:ext uri="{FF2B5EF4-FFF2-40B4-BE49-F238E27FC236}">
                <a16:creationId xmlns:a16="http://schemas.microsoft.com/office/drawing/2014/main" id="{45C2BE86-6EAB-4934-CD45-83D8EE5DB38C}"/>
              </a:ext>
            </a:extLst>
          </p:cNvPr>
          <p:cNvSpPr/>
          <p:nvPr/>
        </p:nvSpPr>
        <p:spPr>
          <a:xfrm>
            <a:off x="5474854" y="7400026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  <a:latin typeface="+mn-ea"/>
              </a:rPr>
              <a:t>1</a:t>
            </a:r>
            <a:endParaRPr lang="ko-KR" altLang="en-US" dirty="0">
              <a:solidFill>
                <a:srgbClr val="FF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796888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6090900" y="1295400"/>
            <a:ext cx="5080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dirty="0">
                <a:solidFill>
                  <a:srgbClr val="3E372E"/>
                </a:solidFill>
                <a:latin typeface="+mn-ea"/>
              </a:rPr>
              <a:t>13</a:t>
            </a:r>
            <a:endParaRPr lang="en-US" sz="1800" b="0" i="0" u="none" strike="noStrike" dirty="0">
              <a:solidFill>
                <a:srgbClr val="3E372E"/>
              </a:solidFill>
              <a:latin typeface="+mn-ea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F0B7A879-CFC0-9D71-6441-93A1010268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6018" y="510876"/>
            <a:ext cx="7975601" cy="9201748"/>
          </a:xfrm>
          <a:prstGeom prst="rect">
            <a:avLst/>
          </a:prstGeom>
        </p:spPr>
      </p:pic>
      <p:graphicFrame>
        <p:nvGraphicFramePr>
          <p:cNvPr id="38" name="Group 662">
            <a:extLst>
              <a:ext uri="{FF2B5EF4-FFF2-40B4-BE49-F238E27FC236}">
                <a16:creationId xmlns:a16="http://schemas.microsoft.com/office/drawing/2014/main" id="{681F4B58-BD0C-1641-BA16-79EC5A3E6C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5629744"/>
              </p:ext>
            </p:extLst>
          </p:nvPr>
        </p:nvGraphicFramePr>
        <p:xfrm>
          <a:off x="9601200" y="647701"/>
          <a:ext cx="6489700" cy="9089053"/>
        </p:xfrm>
        <a:graphic>
          <a:graphicData uri="http://schemas.openxmlformats.org/drawingml/2006/table">
            <a:tbl>
              <a:tblPr/>
              <a:tblGrid>
                <a:gridCol w="6622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274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96534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30231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회원 가입</a:t>
                      </a:r>
                      <a:endParaRPr lang="en-US" altLang="ko-KR" sz="2000" b="0" i="1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96534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9653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6010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000"/>
                        <a:t>아이디 입력 칸에 값 입력 시 </a:t>
                      </a:r>
                      <a:r>
                        <a:rPr lang="en-US" altLang="ko-KR" sz="2000"/>
                        <a:t>DB</a:t>
                      </a:r>
                      <a:r>
                        <a:rPr lang="ko-KR" altLang="en-US" sz="2000"/>
                        <a:t>상에 해당 아이디가 있는지 확인</a:t>
                      </a:r>
                      <a:endParaRPr lang="en-US" altLang="ko-KR" sz="20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6010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2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000"/>
                        <a:t>암호와 암호 재확인 칸에 값 입력 시 두 개의 값이 같은지 확인</a:t>
                      </a:r>
                      <a:endParaRPr lang="en-US" altLang="ko-KR" sz="20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6010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3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000"/>
                        <a:t>우편번호 찾기 버튼 클릭 시 다음 우편번호 팝업 창 호출</a:t>
                      </a:r>
                      <a:endParaRPr lang="ko-KR" altLang="en-US" sz="20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80466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4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Tx/>
                        <a:buChar char="-"/>
                      </a:pPr>
                      <a:r>
                        <a:rPr lang="ko-KR" altLang="en-US" sz="2000" dirty="0"/>
                        <a:t>회원 가입 버튼 클릭 시 필수 값들이 입력되어 있는지 확인하고 회원 가입 시도</a:t>
                      </a:r>
                      <a:endParaRPr lang="en-US" altLang="ko-KR" sz="2000" dirty="0"/>
                    </a:p>
                    <a:p>
                      <a:pPr marL="171450" indent="-171450">
                        <a:buFontTx/>
                        <a:buChar char="-"/>
                      </a:pPr>
                      <a:r>
                        <a:rPr lang="ko-KR" altLang="en-US" sz="2000" dirty="0"/>
                        <a:t>비밀번호는 특수문자</a:t>
                      </a:r>
                      <a:r>
                        <a:rPr lang="en-US" altLang="ko-KR" sz="2000" dirty="0"/>
                        <a:t>(!, @, #, $, %) </a:t>
                      </a:r>
                      <a:r>
                        <a:rPr lang="ko-KR" altLang="en-US" sz="2000" dirty="0"/>
                        <a:t>포함 여부까지 확인</a:t>
                      </a:r>
                      <a:endParaRPr lang="en-US" altLang="ko-KR" sz="2000" dirty="0"/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2000" dirty="0"/>
                        <a:t>회원 가입 시 비밀번호는 해시 암호화</a:t>
                      </a:r>
                      <a:r>
                        <a:rPr lang="en-US" altLang="ko-KR" sz="2000" dirty="0"/>
                        <a:t>, </a:t>
                      </a:r>
                      <a:r>
                        <a:rPr lang="ko-KR" altLang="en-US" sz="2000" dirty="0"/>
                        <a:t>성명</a:t>
                      </a:r>
                      <a:r>
                        <a:rPr lang="en-US" altLang="ko-KR" sz="2000" dirty="0"/>
                        <a:t>, </a:t>
                      </a:r>
                      <a:r>
                        <a:rPr lang="ko-KR" altLang="en-US" sz="2000" dirty="0"/>
                        <a:t>연락처</a:t>
                      </a:r>
                      <a:r>
                        <a:rPr lang="en-US" altLang="ko-KR" sz="2000" dirty="0"/>
                        <a:t>, </a:t>
                      </a:r>
                      <a:r>
                        <a:rPr lang="ko-KR" altLang="en-US" sz="2000" dirty="0"/>
                        <a:t>주소</a:t>
                      </a:r>
                      <a:r>
                        <a:rPr lang="en-US" altLang="ko-KR" sz="2000" dirty="0"/>
                        <a:t>, </a:t>
                      </a:r>
                      <a:r>
                        <a:rPr lang="ko-KR" altLang="en-US" sz="2000" dirty="0"/>
                        <a:t>이메일 등은 </a:t>
                      </a:r>
                      <a:r>
                        <a:rPr lang="ko-KR" altLang="en-US" sz="2000" dirty="0" err="1"/>
                        <a:t>대칭키</a:t>
                      </a:r>
                      <a:r>
                        <a:rPr lang="ko-KR" altLang="en-US" sz="2000" dirty="0"/>
                        <a:t> 암호화해서 </a:t>
                      </a:r>
                      <a:r>
                        <a:rPr lang="en-US" altLang="ko-KR" sz="2000" dirty="0"/>
                        <a:t>insert</a:t>
                      </a:r>
                      <a:endParaRPr lang="ko-KR" altLang="en-US" sz="20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2564398"/>
                  </a:ext>
                </a:extLst>
              </a:tr>
              <a:tr h="860105">
                <a:tc>
                  <a:txBody>
                    <a:bodyPr/>
                    <a:lstStyle/>
                    <a:p>
                      <a:pPr algn="ctr"/>
                      <a:endParaRPr lang="en-US" altLang="ko-KR" sz="2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ko-KR" altLang="en-US" sz="2000" dirty="0"/>
                        <a:t>반려동물유무 확인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/>
                        <a:t>마케팅수신동의여부 확인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3605288"/>
                  </a:ext>
                </a:extLst>
              </a:tr>
            </a:tbl>
          </a:graphicData>
        </a:graphic>
      </p:graphicFrame>
      <p:sp>
        <p:nvSpPr>
          <p:cNvPr id="39" name="타원 38">
            <a:extLst>
              <a:ext uri="{FF2B5EF4-FFF2-40B4-BE49-F238E27FC236}">
                <a16:creationId xmlns:a16="http://schemas.microsoft.com/office/drawing/2014/main" id="{1FB2B2F9-F007-D1D5-BD94-49FD0F26B031}"/>
              </a:ext>
            </a:extLst>
          </p:cNvPr>
          <p:cNvSpPr/>
          <p:nvPr/>
        </p:nvSpPr>
        <p:spPr>
          <a:xfrm>
            <a:off x="4685941" y="2949624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  <a:latin typeface="+mn-ea"/>
              </a:rPr>
              <a:t>1</a:t>
            </a:r>
            <a:endParaRPr lang="ko-KR" altLang="en-US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20E37EAD-3639-8760-B909-C1210A3F31C5}"/>
              </a:ext>
            </a:extLst>
          </p:cNvPr>
          <p:cNvSpPr/>
          <p:nvPr/>
        </p:nvSpPr>
        <p:spPr>
          <a:xfrm>
            <a:off x="4693130" y="3743494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  <a:latin typeface="+mn-ea"/>
              </a:rPr>
              <a:t>2</a:t>
            </a:r>
            <a:endParaRPr lang="ko-KR" altLang="en-US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5C7B4A5F-30CD-2E08-122F-6D8604C5F8A6}"/>
              </a:ext>
            </a:extLst>
          </p:cNvPr>
          <p:cNvSpPr/>
          <p:nvPr/>
        </p:nvSpPr>
        <p:spPr>
          <a:xfrm>
            <a:off x="6019800" y="4578100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  <a:latin typeface="+mn-ea"/>
              </a:rPr>
              <a:t>3</a:t>
            </a:r>
            <a:endParaRPr lang="ko-KR" altLang="en-US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15659BCE-A7B1-ED05-30D6-03CAC7C33422}"/>
              </a:ext>
            </a:extLst>
          </p:cNvPr>
          <p:cNvSpPr/>
          <p:nvPr/>
        </p:nvSpPr>
        <p:spPr>
          <a:xfrm>
            <a:off x="1690418" y="5657970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  <a:latin typeface="+mn-ea"/>
              </a:rPr>
              <a:t>4</a:t>
            </a:r>
            <a:endParaRPr lang="ko-KR" altLang="en-US" dirty="0">
              <a:solidFill>
                <a:srgbClr val="FF0000"/>
              </a:solidFill>
              <a:latin typeface="+mn-e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8260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graphicFrame>
        <p:nvGraphicFramePr>
          <p:cNvPr id="38" name="Group 662"/>
          <p:cNvGraphicFramePr>
            <a:graphicFrameLocks noGrp="1"/>
          </p:cNvGraphicFramePr>
          <p:nvPr/>
        </p:nvGraphicFramePr>
        <p:xfrm>
          <a:off x="9601200" y="647701"/>
          <a:ext cx="6489700" cy="9064922"/>
        </p:xfrm>
        <a:graphic>
          <a:graphicData uri="http://schemas.openxmlformats.org/drawingml/2006/table">
            <a:tbl>
              <a:tblPr/>
              <a:tblGrid>
                <a:gridCol w="6622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274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96534">
                <a:tc gridSpan="2"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altLang="ko-KR" sz="20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30231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defRPr/>
                      </a:pPr>
                      <a:r>
                        <a:rPr lang="ko-KR" altLang="en-US" sz="2000" b="0" i="1">
                          <a:solidFill>
                            <a:srgbClr val="FF0000"/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아이디 찾기</a:t>
                      </a:r>
                      <a:endParaRPr lang="en-US" altLang="ko-KR" sz="2000" b="0" i="1">
                        <a:solidFill>
                          <a:srgbClr val="FF0000"/>
                        </a:solidFill>
                        <a:latin typeface="나눔고딕"/>
                        <a:ea typeface="나눔고딕"/>
                        <a:sym typeface="Wingdings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96534">
                <a:tc gridSpan="2"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altLang="ko-KR" sz="20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en-US" altLang="ko-KR" sz="900" b="1" i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/>
                        <a:ea typeface="나눔고딕"/>
                        <a:sym typeface="Wingdings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96534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20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45089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r>
                        <a:rPr lang="ko-KR" altLang="en-US" sz="2000" dirty="0"/>
                        <a:t>아이디 찾기 버튼 클릭 시 입력한 이름과 이메일을 가지고 아이디 찾기 결과 페이지로 이동</a:t>
                      </a:r>
                      <a:endParaRPr lang="en-US" altLang="ko-KR" sz="20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4" name="그림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9988" y="777362"/>
            <a:ext cx="7880986" cy="8173476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0568" y="1055607"/>
            <a:ext cx="7880986" cy="8173476"/>
          </a:xfrm>
          <a:prstGeom prst="rect">
            <a:avLst/>
          </a:prstGeom>
        </p:spPr>
      </p:pic>
      <p:sp>
        <p:nvSpPr>
          <p:cNvPr id="16" name="타원 15"/>
          <p:cNvSpPr/>
          <p:nvPr/>
        </p:nvSpPr>
        <p:spPr>
          <a:xfrm>
            <a:off x="7199784" y="6515790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dirty="0">
                <a:solidFill>
                  <a:srgbClr val="FF0000"/>
                </a:solidFill>
                <a:latin typeface="+mj-ea"/>
                <a:ea typeface="+mj-ea"/>
              </a:rPr>
              <a:t>1</a:t>
            </a:r>
            <a:endParaRPr lang="ko-KR" altLang="en-US" dirty="0">
              <a:solidFill>
                <a:srgbClr val="FF0000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77EBB6-1B67-3209-4CE2-E2C08F6584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72D19A5C-F9D9-3895-8C74-3FA54ECD68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1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95D41BB5-70ED-03DC-72B4-55B4991B23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469" y="512912"/>
            <a:ext cx="7975600" cy="9199711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46B9E766-23A4-2182-EB0F-22A9E64F91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39A70687-39BD-2632-6705-1917CFC23D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0FDEDC1F-1DFC-150C-F970-75EDEB66CD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1A8E69C8-691A-0C28-0F38-2C925B7D5B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BB15F30A-5608-3E36-8367-1E82FF817F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04E42C59-19E9-620F-06AD-A54BEE8B98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graphicFrame>
        <p:nvGraphicFramePr>
          <p:cNvPr id="38" name="Group 662">
            <a:extLst>
              <a:ext uri="{FF2B5EF4-FFF2-40B4-BE49-F238E27FC236}">
                <a16:creationId xmlns:a16="http://schemas.microsoft.com/office/drawing/2014/main" id="{2C532BB1-BBAD-2380-A0A8-D60A2905C8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6575085"/>
              </p:ext>
            </p:extLst>
          </p:nvPr>
        </p:nvGraphicFramePr>
        <p:xfrm>
          <a:off x="9601200" y="647701"/>
          <a:ext cx="6779604" cy="8924289"/>
        </p:xfrm>
        <a:graphic>
          <a:graphicData uri="http://schemas.openxmlformats.org/drawingml/2006/table">
            <a:tbl>
              <a:tblPr/>
              <a:tblGrid>
                <a:gridCol w="6917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878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82625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12697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아이디 찾기 결과</a:t>
                      </a:r>
                      <a:endParaRPr lang="en-US" altLang="ko-KR" sz="2000" b="0" i="1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2625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8262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2123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아이디 찾기 결과</a:t>
                      </a: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  <a:p>
                      <a:pPr marL="171450" marR="0" indent="-17145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입력한 이름과 이메일에 맞는 아이디를 앞에 </a:t>
                      </a:r>
                      <a:r>
                        <a: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4</a:t>
                      </a:r>
                      <a:r>
                        <a:rPr kumimoji="0" lang="ko-KR" alt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자리를 제외하고 </a:t>
                      </a:r>
                      <a:r>
                        <a:rPr kumimoji="0" lang="ko-KR" altLang="en-US" sz="24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마스킹</a:t>
                      </a:r>
                      <a:r>
                        <a:rPr kumimoji="0" lang="ko-KR" alt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 처리하여 출력</a:t>
                      </a: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2123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2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  <a:p>
                      <a:pPr marL="0" marR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로그인</a:t>
                      </a: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  <a:p>
                      <a:pPr marL="171450" marR="0" indent="-17145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클릭 시 로그인 페이지로 이동</a:t>
                      </a: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3152196"/>
                  </a:ext>
                </a:extLst>
              </a:tr>
              <a:tr h="172123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3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  <a:p>
                      <a:pPr marL="0" marR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비밀번호 찾기</a:t>
                      </a: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  <a:p>
                      <a:pPr marL="171450" marR="0" indent="-17145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클릭 시 비밀번호 찾기 페이지로 이동</a:t>
                      </a: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279370"/>
                  </a:ext>
                </a:extLst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9597" y="884640"/>
            <a:ext cx="6144635" cy="8454219"/>
          </a:xfrm>
          <a:prstGeom prst="rect">
            <a:avLst/>
          </a:prstGeom>
        </p:spPr>
      </p:pic>
      <p:sp>
        <p:nvSpPr>
          <p:cNvPr id="17" name="타원 16">
            <a:extLst>
              <a:ext uri="{FF2B5EF4-FFF2-40B4-BE49-F238E27FC236}">
                <a16:creationId xmlns:a16="http://schemas.microsoft.com/office/drawing/2014/main" id="{1A2410E7-F774-6AF9-3B6E-848DE431C11B}"/>
              </a:ext>
            </a:extLst>
          </p:cNvPr>
          <p:cNvSpPr/>
          <p:nvPr/>
        </p:nvSpPr>
        <p:spPr>
          <a:xfrm>
            <a:off x="5576648" y="7738880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  <a:latin typeface="+mj-ea"/>
                <a:ea typeface="+mj-ea"/>
              </a:rPr>
              <a:t>3</a:t>
            </a:r>
            <a:endParaRPr lang="ko-KR" altLang="en-US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2D336ECF-D63B-75EF-F4F0-37D86B366C07}"/>
              </a:ext>
            </a:extLst>
          </p:cNvPr>
          <p:cNvSpPr/>
          <p:nvPr/>
        </p:nvSpPr>
        <p:spPr>
          <a:xfrm>
            <a:off x="5234902" y="6548582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  <a:latin typeface="+mj-ea"/>
                <a:ea typeface="+mj-ea"/>
              </a:rPr>
              <a:t>1</a:t>
            </a:r>
            <a:endParaRPr lang="ko-KR" altLang="en-US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C8B766CC-9ADE-D06C-F1A2-047CB462F0AF}"/>
              </a:ext>
            </a:extLst>
          </p:cNvPr>
          <p:cNvSpPr/>
          <p:nvPr/>
        </p:nvSpPr>
        <p:spPr>
          <a:xfrm>
            <a:off x="6649884" y="7748078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  <a:latin typeface="+mj-ea"/>
                <a:ea typeface="+mj-ea"/>
              </a:rPr>
              <a:t>2</a:t>
            </a:r>
            <a:endParaRPr lang="ko-KR" altLang="en-US" dirty="0">
              <a:solidFill>
                <a:srgbClr val="FF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207102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0D3480-BEB1-5646-28DA-497CE69A3A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90E65F35-137F-ABED-E972-0900319B62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F06D7C0F-E2F7-DBB0-AFF5-ECE640AE74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50BC094C-3E8C-F345-06D4-741F4B81E5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F7E1A319-11AA-ECDE-8A67-6724858791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B8FF7A0C-1BF7-6AD7-0B15-23F26E48BA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F4292361-151E-DE36-FA60-8909C44245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437B97DC-7838-77C5-F6AD-8FF67FCBCE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4D2DFD9A-94B9-D886-7F83-D273135F9D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5C5C36B-5AEF-9366-DB6C-199CAC40EB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7736" y="870662"/>
            <a:ext cx="7673163" cy="8908338"/>
          </a:xfrm>
          <a:prstGeom prst="rect">
            <a:avLst/>
          </a:prstGeom>
        </p:spPr>
      </p:pic>
      <p:graphicFrame>
        <p:nvGraphicFramePr>
          <p:cNvPr id="13" name="Group 662">
            <a:extLst>
              <a:ext uri="{FF2B5EF4-FFF2-40B4-BE49-F238E27FC236}">
                <a16:creationId xmlns:a16="http://schemas.microsoft.com/office/drawing/2014/main" id="{29AECE38-89E2-9448-1911-7C63683D31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9018956"/>
              </p:ext>
            </p:extLst>
          </p:nvPr>
        </p:nvGraphicFramePr>
        <p:xfrm>
          <a:off x="9452492" y="606999"/>
          <a:ext cx="7063858" cy="8892984"/>
        </p:xfrm>
        <a:graphic>
          <a:graphicData uri="http://schemas.openxmlformats.org/drawingml/2006/table">
            <a:tbl>
              <a:tblPr/>
              <a:tblGrid>
                <a:gridCol w="7208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430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57470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4920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비밀번호 찾기</a:t>
                      </a:r>
                      <a:endParaRPr lang="en-US" altLang="ko-KR" sz="2000" b="0" i="1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57470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5747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627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비밀번호 찾기</a:t>
                      </a: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  <a:p>
                      <a:pPr marL="0" marR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- </a:t>
                      </a:r>
                      <a:r>
                        <a:rPr kumimoji="0" lang="ko-KR" altLang="en-US" sz="2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클릭 </a:t>
                      </a:r>
                      <a:r>
                        <a:rPr kumimoji="0" lang="ko-KR" alt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시 입력한 아이디와 이름</a:t>
                      </a:r>
                      <a:r>
                        <a:rPr kumimoji="0" lang="en-US" altLang="ko-KR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,</a:t>
                      </a:r>
                      <a:r>
                        <a:rPr kumimoji="0" lang="ko-KR" alt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 이메일이 </a:t>
                      </a:r>
                      <a:r>
                        <a:rPr kumimoji="0" lang="en-US" altLang="ko-KR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DB </a:t>
                      </a:r>
                      <a:r>
                        <a:rPr kumimoji="0" lang="ko-KR" alt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상에</a:t>
                      </a:r>
                      <a:endParaRPr kumimoji="0" lang="en-US" altLang="ko-KR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  <a:p>
                      <a:pPr marL="0" marR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 있으면 </a:t>
                      </a:r>
                      <a:r>
                        <a:rPr kumimoji="0" lang="ko-KR" altLang="en-US" sz="2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로그인 페이지로 이동</a:t>
                      </a:r>
                      <a:endParaRPr kumimoji="0" lang="en-US" altLang="ko-KR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0294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2</a:t>
                      </a:r>
                      <a:endParaRPr lang="en-US" altLang="ko-KR" sz="2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2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입력한 이메일로 이동 </a:t>
                      </a:r>
                      <a:endParaRPr kumimoji="0" lang="en-US" altLang="ko-KR" sz="24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  <a:p>
                      <a:pPr marL="0" marR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- </a:t>
                      </a:r>
                      <a:r>
                        <a:rPr kumimoji="0" lang="ko-KR" altLang="en-US" sz="2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임시 비밀번호 확인 후 </a:t>
                      </a:r>
                      <a:r>
                        <a:rPr kumimoji="0" lang="en-US" altLang="ko-KR" sz="2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URL </a:t>
                      </a:r>
                      <a:r>
                        <a:rPr kumimoji="0" lang="ko-KR" altLang="en-US" sz="2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클릭</a:t>
                      </a:r>
                      <a:r>
                        <a:rPr kumimoji="0" lang="en-US" altLang="ko-KR" sz="2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, </a:t>
                      </a:r>
                      <a:r>
                        <a:rPr kumimoji="0" lang="ko-KR" altLang="en-US" sz="2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임시 비밀번호로 비밀번호 업데이트</a:t>
                      </a:r>
                      <a:endParaRPr kumimoji="0" lang="en-US" altLang="ko-KR" sz="2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  <a:p>
                      <a:pPr marL="0" marR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5438722"/>
                  </a:ext>
                </a:extLst>
              </a:tr>
            </a:tbl>
          </a:graphicData>
        </a:graphic>
      </p:graphicFrame>
      <p:sp>
        <p:nvSpPr>
          <p:cNvPr id="16" name="타원 15">
            <a:extLst>
              <a:ext uri="{FF2B5EF4-FFF2-40B4-BE49-F238E27FC236}">
                <a16:creationId xmlns:a16="http://schemas.microsoft.com/office/drawing/2014/main" id="{85EAB445-F4B9-B2C9-F49F-B91CD629BD21}"/>
              </a:ext>
            </a:extLst>
          </p:cNvPr>
          <p:cNvSpPr/>
          <p:nvPr/>
        </p:nvSpPr>
        <p:spPr>
          <a:xfrm>
            <a:off x="6477000" y="7115464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  <a:latin typeface="+mj-ea"/>
                <a:ea typeface="+mj-ea"/>
              </a:rPr>
              <a:t>1</a:t>
            </a:r>
            <a:endParaRPr lang="ko-KR" altLang="en-US" dirty="0">
              <a:solidFill>
                <a:srgbClr val="FF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5542127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90E65F35-137F-ABED-E972-0900319B62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032" y="498984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492" y="3379304"/>
            <a:ext cx="8537127" cy="2479833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F06D7C0F-E2F7-DBB0-AFF5-ECE640AE74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98782" y="498984"/>
            <a:ext cx="7975600" cy="9334500"/>
          </a:xfrm>
          <a:prstGeom prst="rect">
            <a:avLst/>
          </a:prstGeom>
        </p:spPr>
      </p:pic>
      <p:graphicFrame>
        <p:nvGraphicFramePr>
          <p:cNvPr id="4" name="Group 662">
            <a:extLst>
              <a:ext uri="{FF2B5EF4-FFF2-40B4-BE49-F238E27FC236}">
                <a16:creationId xmlns:a16="http://schemas.microsoft.com/office/drawing/2014/main" id="{29AECE38-89E2-9448-1911-7C63683D31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3052216"/>
              </p:ext>
            </p:extLst>
          </p:nvPr>
        </p:nvGraphicFramePr>
        <p:xfrm>
          <a:off x="9554653" y="719742"/>
          <a:ext cx="7063858" cy="8892984"/>
        </p:xfrm>
        <a:graphic>
          <a:graphicData uri="http://schemas.openxmlformats.org/drawingml/2006/table">
            <a:tbl>
              <a:tblPr/>
              <a:tblGrid>
                <a:gridCol w="7208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430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57470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4920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비밀번호 찾기</a:t>
                      </a:r>
                      <a:endParaRPr lang="en-US" altLang="ko-KR" sz="2000" b="0" i="1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57470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5747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627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비밀번호 찾기</a:t>
                      </a: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  <a:p>
                      <a:pPr marL="0" marR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- </a:t>
                      </a:r>
                      <a:r>
                        <a:rPr kumimoji="0" lang="ko-KR" altLang="en-US" sz="2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클릭 </a:t>
                      </a:r>
                      <a:r>
                        <a:rPr kumimoji="0" lang="ko-KR" alt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시 입력한 아이디와 이름</a:t>
                      </a:r>
                      <a:r>
                        <a:rPr kumimoji="0" lang="en-US" altLang="ko-KR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,</a:t>
                      </a:r>
                      <a:r>
                        <a:rPr kumimoji="0" lang="ko-KR" alt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 이메일이 </a:t>
                      </a:r>
                      <a:r>
                        <a:rPr kumimoji="0" lang="en-US" altLang="ko-KR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DB </a:t>
                      </a:r>
                      <a:r>
                        <a:rPr kumimoji="0" lang="ko-KR" alt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상에</a:t>
                      </a:r>
                      <a:endParaRPr kumimoji="0" lang="en-US" altLang="ko-KR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  <a:p>
                      <a:pPr marL="0" marR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 있으면 </a:t>
                      </a:r>
                      <a:r>
                        <a:rPr kumimoji="0" lang="ko-KR" altLang="en-US" sz="2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로그인 페이지로 이동</a:t>
                      </a:r>
                      <a:endParaRPr kumimoji="0" lang="en-US" altLang="ko-KR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0294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2</a:t>
                      </a:r>
                      <a:endParaRPr lang="en-US" altLang="ko-KR" sz="2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2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입력한 이메일로 이동 </a:t>
                      </a:r>
                      <a:endParaRPr kumimoji="0" lang="en-US" altLang="ko-KR" sz="24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  <a:p>
                      <a:pPr marL="0" marR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- </a:t>
                      </a:r>
                      <a:r>
                        <a:rPr kumimoji="0" lang="ko-KR" altLang="en-US" sz="2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임시 비밀번호 확인 후 </a:t>
                      </a:r>
                      <a:r>
                        <a:rPr kumimoji="0" lang="en-US" altLang="ko-KR" sz="2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URL </a:t>
                      </a:r>
                      <a:r>
                        <a:rPr kumimoji="0" lang="ko-KR" altLang="en-US" sz="2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클릭</a:t>
                      </a:r>
                      <a:r>
                        <a:rPr kumimoji="0" lang="en-US" altLang="ko-KR" sz="2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, </a:t>
                      </a:r>
                      <a:r>
                        <a:rPr kumimoji="0" lang="ko-KR" altLang="en-US" sz="2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임시 비밀번호로 비밀번호 업데이트</a:t>
                      </a:r>
                      <a:endParaRPr kumimoji="0" lang="en-US" altLang="ko-KR" sz="2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  <a:p>
                      <a:pPr marL="0" marR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5438722"/>
                  </a:ext>
                </a:extLst>
              </a:tr>
            </a:tbl>
          </a:graphicData>
        </a:graphic>
      </p:graphicFrame>
      <p:sp>
        <p:nvSpPr>
          <p:cNvPr id="6" name="타원 5">
            <a:extLst>
              <a:ext uri="{FF2B5EF4-FFF2-40B4-BE49-F238E27FC236}">
                <a16:creationId xmlns:a16="http://schemas.microsoft.com/office/drawing/2014/main" id="{85EAB445-F4B9-B2C9-F49F-B91CD629BD21}"/>
              </a:ext>
            </a:extLst>
          </p:cNvPr>
          <p:cNvSpPr/>
          <p:nvPr/>
        </p:nvSpPr>
        <p:spPr>
          <a:xfrm>
            <a:off x="3131332" y="4171392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  <a:latin typeface="+mj-ea"/>
                <a:ea typeface="+mj-ea"/>
              </a:rPr>
              <a:t>1</a:t>
            </a:r>
            <a:endParaRPr lang="ko-KR" altLang="en-US" dirty="0">
              <a:solidFill>
                <a:srgbClr val="FF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2071357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118031-0212-6B7C-42AF-D43D8DAB35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AC5EAE36-8AC9-7ED6-9163-2B2F538BB7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24C453C7-0C93-6C92-D9E3-4E1D442D3B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F7E7C95C-91BE-F521-E2E5-C0B8F70FE1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8E4AA4A0-EB30-4A83-56D8-A2BCC7E804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AF1FAF56-547D-F564-D28A-F2F60C4F9C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71D3FBFA-9BA9-6275-33C0-9739EAFE41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B07B7F32-C7BC-FC02-C3C3-712636942B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82C471C4-F03A-390B-96AC-0642A490BF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graphicFrame>
        <p:nvGraphicFramePr>
          <p:cNvPr id="17" name="Group 662">
            <a:extLst>
              <a:ext uri="{FF2B5EF4-FFF2-40B4-BE49-F238E27FC236}">
                <a16:creationId xmlns:a16="http://schemas.microsoft.com/office/drawing/2014/main" id="{D762F419-0336-349E-DAD1-59C86C5F8B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561993"/>
              </p:ext>
            </p:extLst>
          </p:nvPr>
        </p:nvGraphicFramePr>
        <p:xfrm>
          <a:off x="9664123" y="767650"/>
          <a:ext cx="6642677" cy="8871650"/>
        </p:xfrm>
        <a:graphic>
          <a:graphicData uri="http://schemas.openxmlformats.org/drawingml/2006/table">
            <a:tbl>
              <a:tblPr/>
              <a:tblGrid>
                <a:gridCol w="6778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648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98476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58748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24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마이 페이지</a:t>
                      </a:r>
                      <a:endParaRPr lang="en-US" altLang="ko-KR" sz="2400" b="0" i="1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98476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9847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1747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마이페이지</a:t>
                      </a: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  <a:p>
                      <a:pPr marL="0" marR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클릭 시 해당하는 메뉴들</a:t>
                      </a:r>
                      <a:r>
                        <a: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(</a:t>
                      </a:r>
                      <a:r>
                        <a:rPr kumimoji="0" lang="ko-KR" alt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개인정보 변경</a:t>
                      </a:r>
                      <a:r>
                        <a: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,</a:t>
                      </a:r>
                      <a:r>
                        <a:rPr kumimoji="0" lang="ko-KR" alt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비밀번호 변경</a:t>
                      </a:r>
                      <a:r>
                        <a: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, </a:t>
                      </a:r>
                      <a:r>
                        <a:rPr kumimoji="0" lang="ko-KR" alt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구매이력</a:t>
                      </a:r>
                      <a:r>
                        <a: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,</a:t>
                      </a:r>
                      <a:r>
                        <a:rPr kumimoji="0" lang="ko-KR" alt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문의이력</a:t>
                      </a:r>
                      <a:r>
                        <a: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,</a:t>
                      </a:r>
                      <a:r>
                        <a:rPr kumimoji="0" lang="ko-KR" alt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회원탈퇴</a:t>
                      </a:r>
                      <a:r>
                        <a: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)</a:t>
                      </a:r>
                      <a:r>
                        <a:rPr kumimoji="0" lang="ko-KR" alt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로 페이지 이동</a:t>
                      </a: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9" name="그림 18">
            <a:extLst>
              <a:ext uri="{FF2B5EF4-FFF2-40B4-BE49-F238E27FC236}">
                <a16:creationId xmlns:a16="http://schemas.microsoft.com/office/drawing/2014/main" id="{694B33A9-7B41-A0C0-C1D7-87C0293AB5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0600" y="579931"/>
            <a:ext cx="7569200" cy="9199069"/>
          </a:xfrm>
          <a:prstGeom prst="rect">
            <a:avLst/>
          </a:prstGeom>
        </p:spPr>
      </p:pic>
      <p:sp>
        <p:nvSpPr>
          <p:cNvPr id="20" name="타원 19">
            <a:extLst>
              <a:ext uri="{FF2B5EF4-FFF2-40B4-BE49-F238E27FC236}">
                <a16:creationId xmlns:a16="http://schemas.microsoft.com/office/drawing/2014/main" id="{8C761C21-6C89-C037-1CDB-96544ABCB57F}"/>
              </a:ext>
            </a:extLst>
          </p:cNvPr>
          <p:cNvSpPr/>
          <p:nvPr/>
        </p:nvSpPr>
        <p:spPr>
          <a:xfrm>
            <a:off x="819727" y="2781300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  <a:latin typeface="+mj-ea"/>
                <a:ea typeface="+mj-ea"/>
              </a:rPr>
              <a:t>1</a:t>
            </a:r>
            <a:endParaRPr lang="ko-KR" altLang="en-US" dirty="0">
              <a:solidFill>
                <a:srgbClr val="FF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2478874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/>
        </p:nvSpPr>
        <p:spPr>
          <a:xfrm>
            <a:off x="1036020" y="9249510"/>
            <a:ext cx="3657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>
                <a:latin typeface="+mj-ea"/>
                <a:ea typeface="+mj-ea"/>
              </a:rPr>
              <a:t>출처</a:t>
            </a:r>
            <a:r>
              <a:rPr lang="en-US" altLang="ko-KR">
                <a:latin typeface="+mj-ea"/>
                <a:ea typeface="+mj-ea"/>
              </a:rPr>
              <a:t>: </a:t>
            </a:r>
            <a:r>
              <a:rPr lang="ko-KR" altLang="en-US">
                <a:latin typeface="+mj-ea"/>
                <a:ea typeface="+mj-ea"/>
              </a:rPr>
              <a:t>국회도서관</a:t>
            </a:r>
          </a:p>
        </p:txBody>
      </p:sp>
      <p:sp>
        <p:nvSpPr>
          <p:cNvPr id="27" name="TextBox 21"/>
          <p:cNvSpPr txBox="1"/>
          <p:nvPr/>
        </p:nvSpPr>
        <p:spPr>
          <a:xfrm>
            <a:off x="1143000" y="393616"/>
            <a:ext cx="8851900" cy="12700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99600"/>
              </a:lnSpc>
              <a:defRPr/>
            </a:pPr>
            <a:r>
              <a:rPr lang="ko-KR" altLang="en-US" sz="2400" b="0" i="0" u="sng" spc="-200">
                <a:solidFill>
                  <a:srgbClr val="3E372E"/>
                </a:solidFill>
                <a:latin typeface="+mj-ea"/>
                <a:ea typeface="+mj-ea"/>
              </a:rPr>
              <a:t>프로젝트 개요</a:t>
            </a:r>
            <a:r>
              <a:rPr lang="en-US" altLang="ko-KR" sz="2400" b="0" i="0" u="sng" spc="-200">
                <a:solidFill>
                  <a:srgbClr val="3E372E"/>
                </a:solidFill>
                <a:latin typeface="+mj-ea"/>
                <a:ea typeface="+mj-ea"/>
              </a:rPr>
              <a:t>/</a:t>
            </a:r>
            <a:r>
              <a:rPr lang="ko-KR" altLang="en-US" sz="2400" b="0" i="0" u="sng" spc="-200">
                <a:solidFill>
                  <a:srgbClr val="3E372E"/>
                </a:solidFill>
                <a:latin typeface="+mj-ea"/>
                <a:ea typeface="+mj-ea"/>
              </a:rPr>
              <a:t>설명</a:t>
            </a:r>
            <a:endParaRPr lang="ko-KR" sz="2400" b="0" i="0" u="sng" spc="-200">
              <a:solidFill>
                <a:srgbClr val="3E372E"/>
              </a:solidFill>
              <a:latin typeface="+mj-ea"/>
              <a:ea typeface="+mj-ea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384300" y="1875191"/>
            <a:ext cx="74676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4000" b="1">
                <a:latin typeface="+mj-ea"/>
                <a:ea typeface="+mj-ea"/>
              </a:rPr>
              <a:t>&lt; </a:t>
            </a:r>
            <a:r>
              <a:rPr lang="ko-KR" altLang="en-US" sz="4000" b="1">
                <a:latin typeface="+mj-ea"/>
                <a:ea typeface="+mj-ea"/>
              </a:rPr>
              <a:t>반려동물 양육 가구 증가</a:t>
            </a:r>
            <a:r>
              <a:rPr lang="en-US" altLang="ko-KR" sz="4000" b="1">
                <a:latin typeface="+mj-ea"/>
                <a:ea typeface="+mj-ea"/>
              </a:rPr>
              <a:t>&gt;</a:t>
            </a:r>
            <a:endParaRPr lang="ko-KR" altLang="en-US" sz="4000" b="1">
              <a:latin typeface="+mj-ea"/>
              <a:ea typeface="+mj-ea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384300" y="3467100"/>
            <a:ext cx="7467600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500">
                <a:latin typeface="+mj-ea"/>
                <a:ea typeface="+mj-ea"/>
              </a:rPr>
              <a:t>- </a:t>
            </a:r>
            <a:r>
              <a:rPr lang="ko-KR" altLang="en-US" sz="2500">
                <a:latin typeface="+mj-ea"/>
                <a:ea typeface="+mj-ea"/>
              </a:rPr>
              <a:t>반려동물 양육 가구 비율은 </a:t>
            </a:r>
            <a:r>
              <a:rPr lang="en-US" altLang="ko-KR" sz="2500">
                <a:latin typeface="+mj-ea"/>
                <a:ea typeface="+mj-ea"/>
              </a:rPr>
              <a:t>2010</a:t>
            </a:r>
            <a:r>
              <a:rPr lang="ko-KR" altLang="en-US" sz="2500">
                <a:latin typeface="+mj-ea"/>
                <a:ea typeface="+mj-ea"/>
              </a:rPr>
              <a:t>년 </a:t>
            </a:r>
            <a:r>
              <a:rPr lang="en-US" altLang="ko-KR" sz="2500">
                <a:latin typeface="+mj-ea"/>
                <a:ea typeface="+mj-ea"/>
              </a:rPr>
              <a:t>17.4%</a:t>
            </a:r>
            <a:r>
              <a:rPr lang="ko-KR" altLang="en-US" sz="2500">
                <a:latin typeface="+mj-ea"/>
                <a:ea typeface="+mj-ea"/>
              </a:rPr>
              <a:t>에서 </a:t>
            </a:r>
            <a:r>
              <a:rPr lang="en-US" altLang="ko-KR" sz="2500">
                <a:latin typeface="+mj-ea"/>
                <a:ea typeface="+mj-ea"/>
              </a:rPr>
              <a:t>2022</a:t>
            </a:r>
            <a:r>
              <a:rPr lang="ko-KR" altLang="en-US" sz="2500">
                <a:latin typeface="+mj-ea"/>
                <a:ea typeface="+mj-ea"/>
              </a:rPr>
              <a:t>년 </a:t>
            </a:r>
            <a:r>
              <a:rPr lang="en-US" altLang="ko-KR" sz="2500">
                <a:latin typeface="+mj-ea"/>
                <a:ea typeface="+mj-ea"/>
              </a:rPr>
              <a:t>25.4%</a:t>
            </a:r>
            <a:r>
              <a:rPr lang="ko-KR" altLang="en-US" sz="2500">
                <a:latin typeface="+mj-ea"/>
                <a:ea typeface="+mj-ea"/>
              </a:rPr>
              <a:t>로 증가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1350191" y="5277721"/>
            <a:ext cx="7467600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500">
                <a:latin typeface="+mj-ea"/>
                <a:ea typeface="+mj-ea"/>
              </a:rPr>
              <a:t>- </a:t>
            </a:r>
            <a:r>
              <a:rPr lang="ko-KR" altLang="en-US" sz="2500">
                <a:latin typeface="+mj-ea"/>
                <a:ea typeface="+mj-ea"/>
              </a:rPr>
              <a:t>가구 내 반려동물 수</a:t>
            </a:r>
            <a:r>
              <a:rPr lang="en-US" altLang="ko-KR" sz="2500">
                <a:latin typeface="+mj-ea"/>
                <a:ea typeface="+mj-ea"/>
              </a:rPr>
              <a:t>(</a:t>
            </a:r>
            <a:r>
              <a:rPr lang="ko-KR" altLang="en-US" sz="2500">
                <a:latin typeface="+mj-ea"/>
                <a:ea typeface="+mj-ea"/>
              </a:rPr>
              <a:t>개와 고양이 등</a:t>
            </a:r>
            <a:r>
              <a:rPr lang="en-US" altLang="ko-KR" sz="2500">
                <a:latin typeface="+mj-ea"/>
                <a:ea typeface="+mj-ea"/>
              </a:rPr>
              <a:t>)</a:t>
            </a:r>
            <a:r>
              <a:rPr lang="ko-KR" altLang="en-US" sz="2500">
                <a:latin typeface="+mj-ea"/>
                <a:ea typeface="+mj-ea"/>
              </a:rPr>
              <a:t>는 </a:t>
            </a:r>
            <a:r>
              <a:rPr lang="en-US" altLang="ko-KR" sz="2500">
                <a:latin typeface="+mj-ea"/>
                <a:ea typeface="+mj-ea"/>
              </a:rPr>
              <a:t>2010</a:t>
            </a:r>
            <a:r>
              <a:rPr lang="ko-KR" altLang="en-US" sz="2500">
                <a:latin typeface="+mj-ea"/>
                <a:ea typeface="+mj-ea"/>
              </a:rPr>
              <a:t>년 </a:t>
            </a:r>
            <a:r>
              <a:rPr lang="en-US" altLang="ko-KR" sz="2500">
                <a:latin typeface="+mj-ea"/>
                <a:ea typeface="+mj-ea"/>
              </a:rPr>
              <a:t>524</a:t>
            </a:r>
            <a:r>
              <a:rPr lang="ko-KR" altLang="en-US" sz="2500">
                <a:latin typeface="+mj-ea"/>
                <a:ea typeface="+mj-ea"/>
              </a:rPr>
              <a:t>만 마리에서 </a:t>
            </a:r>
            <a:r>
              <a:rPr lang="en-US" altLang="ko-KR" sz="2500">
                <a:latin typeface="+mj-ea"/>
                <a:ea typeface="+mj-ea"/>
              </a:rPr>
              <a:t>2022</a:t>
            </a:r>
            <a:r>
              <a:rPr lang="ko-KR" altLang="en-US" sz="2500">
                <a:latin typeface="+mj-ea"/>
                <a:ea typeface="+mj-ea"/>
              </a:rPr>
              <a:t>년 </a:t>
            </a:r>
            <a:r>
              <a:rPr lang="en-US" altLang="ko-KR" sz="2500">
                <a:latin typeface="+mj-ea"/>
                <a:ea typeface="+mj-ea"/>
              </a:rPr>
              <a:t>799</a:t>
            </a:r>
            <a:r>
              <a:rPr lang="ko-KR" altLang="en-US" sz="2500">
                <a:latin typeface="+mj-ea"/>
                <a:ea typeface="+mj-ea"/>
              </a:rPr>
              <a:t>만 마리로 증가</a:t>
            </a:r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396028" y="1363080"/>
            <a:ext cx="8226216" cy="70265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graphicFrame>
        <p:nvGraphicFramePr>
          <p:cNvPr id="4" name="Group 662"/>
          <p:cNvGraphicFramePr>
            <a:graphicFrameLocks noGrp="1"/>
          </p:cNvGraphicFramePr>
          <p:nvPr/>
        </p:nvGraphicFramePr>
        <p:xfrm>
          <a:off x="9448800" y="767650"/>
          <a:ext cx="6477000" cy="8871650"/>
        </p:xfrm>
        <a:graphic>
          <a:graphicData uri="http://schemas.openxmlformats.org/drawingml/2006/table">
            <a:tbl>
              <a:tblPr firstRow="1" bandRow="1"/>
              <a:tblGrid>
                <a:gridCol w="6609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160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98476">
                <a:tc gridSpan="2"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altLang="ko-KR" sz="24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sym typeface="Wingdings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58748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defRPr/>
                      </a:pPr>
                      <a:r>
                        <a:rPr lang="ko-KR" altLang="en-US" sz="2400" b="0" i="1">
                          <a:solidFill>
                            <a:srgbClr val="FF0000"/>
                          </a:solidFill>
                          <a:latin typeface="+mj-ea"/>
                          <a:ea typeface="+mj-ea"/>
                          <a:sym typeface="Wingdings"/>
                        </a:rPr>
                        <a:t>개인정보변경</a:t>
                      </a:r>
                      <a:endParaRPr lang="en-US" altLang="ko-KR" sz="2400" b="0" i="1">
                        <a:solidFill>
                          <a:srgbClr val="FF0000"/>
                        </a:solidFill>
                        <a:latin typeface="+mj-ea"/>
                        <a:ea typeface="+mj-ea"/>
                        <a:sym typeface="Wingdings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98476">
                <a:tc gridSpan="2"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altLang="ko-KR" sz="24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sym typeface="Wingdings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en-US" altLang="ko-KR" sz="900" b="1" i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/>
                        <a:ea typeface="나눔고딕"/>
                        <a:sym typeface="Wingdings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98476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4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sym typeface="Wingdings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2400" b="1" i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sym typeface="Wingdings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17474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sz="24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j-ea"/>
                        <a:sym typeface="Wingdings"/>
                      </a:endParaRPr>
                    </a:p>
                    <a:p>
                      <a:pPr algn="ctr">
                        <a:defRPr/>
                      </a:pPr>
                      <a:r>
                        <a:rPr lang="en-US" altLang="ko-KR" sz="24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sym typeface="Wingdings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defTabSz="914235" latinLnBrk="1">
                        <a:buClr>
                          <a:schemeClr val="tx1"/>
                        </a:buClr>
                        <a:buFontTx/>
                        <a:buNone/>
                        <a:defRPr/>
                      </a:pPr>
                      <a:r>
                        <a:rPr lang="ko-KR" altLang="en-US" sz="2800" b="0" spc="0">
                          <a:solidFill>
                            <a:schemeClr val="tx1"/>
                          </a:solidFill>
                          <a:uLnTx/>
                          <a:uFillTx/>
                          <a:latin typeface="+mj-ea"/>
                          <a:ea typeface="+mj-ea"/>
                          <a:sym typeface="Wingdings"/>
                        </a:rPr>
                        <a:t>연락처변경</a:t>
                      </a:r>
                    </a:p>
                    <a:p>
                      <a:pPr defTabSz="914235" latinLnBrk="1">
                        <a:buClr>
                          <a:schemeClr val="tx1"/>
                        </a:buClr>
                        <a:buFontTx/>
                        <a:buNone/>
                        <a:defRPr/>
                      </a:pPr>
                      <a:r>
                        <a:rPr lang="ko-KR" altLang="en-US" sz="2800" b="0" spc="0">
                          <a:solidFill>
                            <a:schemeClr val="tx1"/>
                          </a:solidFill>
                          <a:uLnTx/>
                          <a:uFillTx/>
                          <a:latin typeface="+mj-ea"/>
                          <a:ea typeface="+mj-ea"/>
                          <a:sym typeface="Wingdings"/>
                        </a:rPr>
                        <a:t>주소변경</a:t>
                      </a:r>
                    </a:p>
                    <a:p>
                      <a:pPr defTabSz="914235" latinLnBrk="1">
                        <a:buClr>
                          <a:schemeClr val="tx1"/>
                        </a:buClr>
                        <a:buFontTx/>
                        <a:buNone/>
                        <a:defRPr/>
                      </a:pPr>
                      <a:r>
                        <a:rPr lang="ko-KR" altLang="en-US" sz="280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반려동물 보유변경</a:t>
                      </a:r>
                    </a:p>
                    <a:p>
                      <a:pPr defTabSz="914235" latinLnBrk="1">
                        <a:buClr>
                          <a:schemeClr val="tx1"/>
                        </a:buClr>
                        <a:buFontTx/>
                        <a:buNone/>
                        <a:defRPr/>
                      </a:pPr>
                      <a:r>
                        <a:rPr lang="ko-KR" altLang="en-US" sz="280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마케팅 수신 동의 변경</a:t>
                      </a:r>
                      <a:endParaRPr lang="en-US" altLang="ko-KR" sz="2800" b="0" spc="0">
                        <a:solidFill>
                          <a:schemeClr val="tx1"/>
                        </a:solidFill>
                        <a:uLnTx/>
                        <a:uFillTx/>
                        <a:latin typeface="+mj-ea"/>
                        <a:ea typeface="+mj-ea"/>
                        <a:sym typeface="Wingdings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25" name="그룹 24"/>
          <p:cNvGrpSpPr/>
          <p:nvPr/>
        </p:nvGrpSpPr>
        <p:grpSpPr>
          <a:xfrm>
            <a:off x="619079" y="682132"/>
            <a:ext cx="8216993" cy="5036859"/>
            <a:chOff x="619079" y="682132"/>
            <a:chExt cx="8216993" cy="5036859"/>
          </a:xfrm>
        </p:grpSpPr>
        <p:pic>
          <p:nvPicPr>
            <p:cNvPr id="26" name="그림 25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619079" y="682132"/>
              <a:ext cx="8216993" cy="5036859"/>
            </a:xfrm>
            <a:prstGeom prst="rect">
              <a:avLst/>
            </a:prstGeom>
          </p:spPr>
        </p:pic>
        <p:sp>
          <p:nvSpPr>
            <p:cNvPr id="27" name="타원 26"/>
            <p:cNvSpPr/>
            <p:nvPr/>
          </p:nvSpPr>
          <p:spPr>
            <a:xfrm>
              <a:off x="3810000" y="3467100"/>
              <a:ext cx="341746" cy="31403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>
                  <a:solidFill>
                    <a:srgbClr val="FF0000"/>
                  </a:solidFill>
                  <a:latin typeface="+mj-ea"/>
                  <a:ea typeface="+mj-ea"/>
                </a:rPr>
                <a:t>1</a:t>
              </a:r>
              <a:endParaRPr lang="ko-KR" altLang="en-US">
                <a:solidFill>
                  <a:srgbClr val="FF0000"/>
                </a:solidFill>
                <a:latin typeface="+mj-ea"/>
                <a:ea typeface="+mj-ea"/>
              </a:endParaRPr>
            </a:p>
          </p:txBody>
        </p:sp>
        <p:sp>
          <p:nvSpPr>
            <p:cNvPr id="28" name="타원 27"/>
            <p:cNvSpPr/>
            <p:nvPr/>
          </p:nvSpPr>
          <p:spPr>
            <a:xfrm>
              <a:off x="7162800" y="3883314"/>
              <a:ext cx="341746" cy="31403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>
                  <a:solidFill>
                    <a:srgbClr val="FF0000"/>
                  </a:solidFill>
                  <a:latin typeface="+mj-ea"/>
                  <a:ea typeface="+mj-ea"/>
                </a:rPr>
                <a:t>2</a:t>
              </a:r>
              <a:endParaRPr lang="ko-KR" altLang="en-US">
                <a:solidFill>
                  <a:srgbClr val="FF0000"/>
                </a:solidFill>
                <a:latin typeface="+mj-ea"/>
                <a:ea typeface="+mj-ea"/>
              </a:endParaRPr>
            </a:p>
          </p:txBody>
        </p:sp>
        <p:sp>
          <p:nvSpPr>
            <p:cNvPr id="29" name="타원 28"/>
            <p:cNvSpPr/>
            <p:nvPr/>
          </p:nvSpPr>
          <p:spPr>
            <a:xfrm>
              <a:off x="4846204" y="4210339"/>
              <a:ext cx="341746" cy="31403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>
                  <a:solidFill>
                    <a:srgbClr val="FF0000"/>
                  </a:solidFill>
                  <a:latin typeface="+mj-ea"/>
                  <a:ea typeface="+mj-ea"/>
                </a:rPr>
                <a:t>3</a:t>
              </a:r>
              <a:endParaRPr lang="ko-KR" altLang="en-US">
                <a:solidFill>
                  <a:srgbClr val="FF0000"/>
                </a:solidFill>
                <a:latin typeface="+mj-ea"/>
                <a:ea typeface="+mj-ea"/>
              </a:endParaRPr>
            </a:p>
          </p:txBody>
        </p:sp>
        <p:sp>
          <p:nvSpPr>
            <p:cNvPr id="30" name="타원 29"/>
            <p:cNvSpPr/>
            <p:nvPr/>
          </p:nvSpPr>
          <p:spPr>
            <a:xfrm>
              <a:off x="3479075" y="4575867"/>
              <a:ext cx="293914" cy="250858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>
                  <a:solidFill>
                    <a:srgbClr val="FF0000"/>
                  </a:solidFill>
                  <a:latin typeface="+mj-ea"/>
                  <a:ea typeface="+mj-ea"/>
                </a:rPr>
                <a:t>4</a:t>
              </a:r>
              <a:endParaRPr lang="ko-KR" altLang="en-US">
                <a:solidFill>
                  <a:srgbClr val="FF0000"/>
                </a:solidFill>
                <a:latin typeface="+mj-ea"/>
                <a:ea typeface="+mj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E49492-0841-60F6-735C-21E62378DB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1F04FF61-DA9B-7455-117E-FB00D3DC36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452967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F40519C0-432D-5C52-C07C-DA2736ED6A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763E54C8-1C93-80B4-B8F9-1C6A22FF62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2DF36886-0114-4738-1A64-B2BBAA48B6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18AA960B-1F12-4D74-5F11-2F3AC82A13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6CC3A50C-6D37-A18B-A32C-5785E42421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6F20A59C-1A20-F535-E891-C2FB09EB78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CA137117-B8F6-B35D-42B2-44BA964D84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graphicFrame>
        <p:nvGraphicFramePr>
          <p:cNvPr id="15" name="Group 662">
            <a:extLst>
              <a:ext uri="{FF2B5EF4-FFF2-40B4-BE49-F238E27FC236}">
                <a16:creationId xmlns:a16="http://schemas.microsoft.com/office/drawing/2014/main" id="{1CD25430-A13A-BA6A-7DED-579FEDE907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6890254"/>
              </p:ext>
            </p:extLst>
          </p:nvPr>
        </p:nvGraphicFramePr>
        <p:xfrm>
          <a:off x="9448800" y="767650"/>
          <a:ext cx="6477000" cy="8871650"/>
        </p:xfrm>
        <a:graphic>
          <a:graphicData uri="http://schemas.openxmlformats.org/drawingml/2006/table">
            <a:tbl>
              <a:tblPr/>
              <a:tblGrid>
                <a:gridCol w="6609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160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98476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58748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24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비밀번호변경</a:t>
                      </a:r>
                      <a:r>
                        <a:rPr lang="en-US" altLang="ko-KR" sz="24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(</a:t>
                      </a:r>
                      <a:r>
                        <a:rPr lang="ko-KR" altLang="en-US" sz="24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마이페이지</a:t>
                      </a:r>
                      <a:r>
                        <a:rPr lang="en-US" altLang="ko-KR" sz="24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_</a:t>
                      </a:r>
                      <a:r>
                        <a:rPr lang="ko-KR" altLang="en-US" sz="24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신규</a:t>
                      </a:r>
                      <a:r>
                        <a:rPr lang="en-US" altLang="ko-KR" sz="24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)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98476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9847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1747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2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현재 </a:t>
                      </a:r>
                      <a:r>
                        <a:rPr kumimoji="0" lang="ko-KR" alt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비밀번호 입력 후 데이터를 비교</a:t>
                      </a:r>
                      <a:r>
                        <a: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, </a:t>
                      </a:r>
                      <a:r>
                        <a:rPr kumimoji="0" lang="ko-KR" alt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신규비밀번호 및 신규비밀번호 확인을 입력하여 두 데이터가 일치하면 수정</a:t>
                      </a: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61801" y="753907"/>
            <a:ext cx="6923770" cy="8874578"/>
          </a:xfrm>
          <a:prstGeom prst="rect">
            <a:avLst/>
          </a:prstGeom>
        </p:spPr>
      </p:pic>
      <p:sp>
        <p:nvSpPr>
          <p:cNvPr id="16" name="타원 15">
            <a:extLst>
              <a:ext uri="{FF2B5EF4-FFF2-40B4-BE49-F238E27FC236}">
                <a16:creationId xmlns:a16="http://schemas.microsoft.com/office/drawing/2014/main" id="{CFE3BC9C-BBB4-92FC-4F99-2167D5588D38}"/>
              </a:ext>
            </a:extLst>
          </p:cNvPr>
          <p:cNvSpPr/>
          <p:nvPr/>
        </p:nvSpPr>
        <p:spPr>
          <a:xfrm>
            <a:off x="6911752" y="7043882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  <a:latin typeface="+mj-ea"/>
                <a:ea typeface="+mj-ea"/>
              </a:rPr>
              <a:t>1</a:t>
            </a:r>
            <a:endParaRPr lang="ko-KR" altLang="en-US" dirty="0">
              <a:solidFill>
                <a:srgbClr val="FF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0788573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F7CB4F-899F-AD93-9DB7-B69235BD78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D6195D25-9BA1-185D-3A8E-0411F0DD3E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509DB737-8A0C-6610-389C-2C54AF169D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E6CE10DB-D7B1-933C-75E1-D9A34AF08B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A6AE05AC-84A3-545D-D4C6-0685EA43E8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2A1707F2-1D6E-37EA-11F4-E7BF6D8597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49A999A8-D2EA-9FBA-8B13-C84F2F5971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A0CE2D3F-3636-3EC8-39EB-1A7E5E16B6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2D58750B-8ADA-B0EF-D877-7DC132B7CE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graphicFrame>
        <p:nvGraphicFramePr>
          <p:cNvPr id="12" name="Group 662">
            <a:extLst>
              <a:ext uri="{FF2B5EF4-FFF2-40B4-BE49-F238E27FC236}">
                <a16:creationId xmlns:a16="http://schemas.microsoft.com/office/drawing/2014/main" id="{2853D470-34F6-8925-B9F2-D7FD15252D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9560261"/>
              </p:ext>
            </p:extLst>
          </p:nvPr>
        </p:nvGraphicFramePr>
        <p:xfrm>
          <a:off x="9618621" y="980985"/>
          <a:ext cx="6696157" cy="8325030"/>
        </p:xfrm>
        <a:graphic>
          <a:graphicData uri="http://schemas.openxmlformats.org/drawingml/2006/table">
            <a:tbl>
              <a:tblPr/>
              <a:tblGrid>
                <a:gridCol w="683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128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13474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1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99455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1800" b="0" i="1" dirty="0">
                          <a:solidFill>
                            <a:srgbClr val="FF0000"/>
                          </a:solidFill>
                          <a:latin typeface="+mj-ea"/>
                          <a:ea typeface="+mj-ea"/>
                          <a:sym typeface="Wingdings" pitchFamily="2" charset="2"/>
                        </a:rPr>
                        <a:t>마이 페이지 </a:t>
                      </a:r>
                      <a:r>
                        <a:rPr lang="en-US" altLang="ko-KR" sz="1800" b="0" i="1" dirty="0">
                          <a:solidFill>
                            <a:srgbClr val="FF0000"/>
                          </a:solidFill>
                          <a:latin typeface="+mj-ea"/>
                          <a:ea typeface="+mj-ea"/>
                          <a:sym typeface="Wingdings" pitchFamily="2" charset="2"/>
                        </a:rPr>
                        <a:t>– </a:t>
                      </a:r>
                      <a:r>
                        <a:rPr lang="ko-KR" altLang="en-US" sz="1800" b="0" i="1" dirty="0">
                          <a:solidFill>
                            <a:srgbClr val="FF0000"/>
                          </a:solidFill>
                          <a:latin typeface="+mj-ea"/>
                          <a:ea typeface="+mj-ea"/>
                          <a:sym typeface="Wingdings" pitchFamily="2" charset="2"/>
                        </a:rPr>
                        <a:t>구매 이력</a:t>
                      </a:r>
                      <a:endParaRPr lang="en-US" altLang="ko-KR" sz="1800" b="0" i="1" dirty="0">
                        <a:solidFill>
                          <a:srgbClr val="FF0000"/>
                        </a:solidFill>
                        <a:latin typeface="+mj-ea"/>
                        <a:ea typeface="+mj-ea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13474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1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1347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4557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  <a:sym typeface="Wingdings" pitchFamily="2" charset="2"/>
                        </a:rPr>
                        <a:t>마이페이지</a:t>
                      </a:r>
                      <a:endParaRPr kumimoji="0" lang="en-US" altLang="ko-KR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  <a:sym typeface="Wingdings" pitchFamily="2" charset="2"/>
                      </a:endParaRPr>
                    </a:p>
                    <a:p>
                      <a:pPr marL="171450" marR="0" indent="-17145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  <a:sym typeface="Wingdings" pitchFamily="2" charset="2"/>
                        </a:rPr>
                        <a:t>개인정보 변경</a:t>
                      </a: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  <a:sym typeface="Wingdings" pitchFamily="2" charset="2"/>
                        </a:rPr>
                        <a:t>,</a:t>
                      </a:r>
                      <a:r>
                        <a:rPr kumimoji="0" lang="ko-KR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  <a:sym typeface="Wingdings" pitchFamily="2" charset="2"/>
                        </a:rPr>
                        <a:t>비밀번호 변경</a:t>
                      </a: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  <a:sym typeface="Wingdings" pitchFamily="2" charset="2"/>
                        </a:rPr>
                        <a:t>, </a:t>
                      </a:r>
                      <a:r>
                        <a:rPr kumimoji="0" lang="ko-KR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  <a:sym typeface="Wingdings" pitchFamily="2" charset="2"/>
                        </a:rPr>
                        <a:t>구매이력</a:t>
                      </a: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  <a:sym typeface="Wingdings" pitchFamily="2" charset="2"/>
                        </a:rPr>
                        <a:t>,</a:t>
                      </a:r>
                      <a:r>
                        <a:rPr kumimoji="0" lang="ko-KR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  <a:sym typeface="Wingdings" pitchFamily="2" charset="2"/>
                        </a:rPr>
                        <a:t>문의이력</a:t>
                      </a: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  <a:sym typeface="Wingdings" pitchFamily="2" charset="2"/>
                        </a:rPr>
                        <a:t>,</a:t>
                      </a:r>
                      <a:r>
                        <a:rPr kumimoji="0" lang="ko-KR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  <a:sym typeface="Wingdings" pitchFamily="2" charset="2"/>
                        </a:rPr>
                        <a:t>회원탈퇴로 이동</a:t>
                      </a:r>
                      <a:endParaRPr kumimoji="0" lang="en-US" altLang="ko-KR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3957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sym typeface="Wingdings" pitchFamily="2" charset="2"/>
                        </a:rPr>
                        <a:t>2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>
                          <a:latin typeface="+mj-ea"/>
                          <a:ea typeface="+mj-ea"/>
                        </a:rPr>
                        <a:t>구매이력 확인가능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029483"/>
                  </a:ext>
                </a:extLst>
              </a:tr>
            </a:tbl>
          </a:graphicData>
        </a:graphic>
      </p:graphicFrame>
      <p:grpSp>
        <p:nvGrpSpPr>
          <p:cNvPr id="11" name="그룹 10"/>
          <p:cNvGrpSpPr/>
          <p:nvPr/>
        </p:nvGrpSpPr>
        <p:grpSpPr>
          <a:xfrm>
            <a:off x="1033755" y="731044"/>
            <a:ext cx="6979945" cy="8873736"/>
            <a:chOff x="1033755" y="731044"/>
            <a:chExt cx="6979945" cy="8873736"/>
          </a:xfrm>
        </p:grpSpPr>
        <p:grpSp>
          <p:nvGrpSpPr>
            <p:cNvPr id="13" name="그룹 12"/>
            <p:cNvGrpSpPr/>
            <p:nvPr/>
          </p:nvGrpSpPr>
          <p:grpSpPr>
            <a:xfrm>
              <a:off x="1576252" y="731044"/>
              <a:ext cx="5626466" cy="3918245"/>
              <a:chOff x="1576252" y="731044"/>
              <a:chExt cx="5626466" cy="3918245"/>
            </a:xfrm>
          </p:grpSpPr>
          <p:pic>
            <p:nvPicPr>
              <p:cNvPr id="18" name="그림 17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600200" y="731044"/>
                <a:ext cx="5602518" cy="3833813"/>
              </a:xfrm>
              <a:prstGeom prst="rect">
                <a:avLst/>
              </a:prstGeom>
            </p:spPr>
          </p:pic>
          <p:sp>
            <p:nvSpPr>
              <p:cNvPr id="19" name="직사각형 18"/>
              <p:cNvSpPr/>
              <p:nvPr/>
            </p:nvSpPr>
            <p:spPr>
              <a:xfrm>
                <a:off x="1576252" y="2210889"/>
                <a:ext cx="990600" cy="2438400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CFE3BC9C-BBB4-92FC-4F99-2167D5588D38}"/>
                </a:ext>
              </a:extLst>
            </p:cNvPr>
            <p:cNvSpPr/>
            <p:nvPr/>
          </p:nvSpPr>
          <p:spPr>
            <a:xfrm>
              <a:off x="1066898" y="3081482"/>
              <a:ext cx="341746" cy="31403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FF0000"/>
                  </a:solidFill>
                  <a:latin typeface="+mj-ea"/>
                  <a:ea typeface="+mj-ea"/>
                </a:rPr>
                <a:t>1</a:t>
              </a:r>
              <a:endParaRPr lang="ko-KR" altLang="en-US" dirty="0">
                <a:solidFill>
                  <a:srgbClr val="FF0000"/>
                </a:solidFill>
                <a:latin typeface="+mj-ea"/>
                <a:ea typeface="+mj-ea"/>
              </a:endParaRPr>
            </a:p>
          </p:txBody>
        </p:sp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371600" y="4914900"/>
              <a:ext cx="6642100" cy="4689880"/>
            </a:xfrm>
            <a:prstGeom prst="rect">
              <a:avLst/>
            </a:prstGeom>
          </p:spPr>
        </p:pic>
        <p:sp>
          <p:nvSpPr>
            <p:cNvPr id="16" name="직사각형 15"/>
            <p:cNvSpPr/>
            <p:nvPr/>
          </p:nvSpPr>
          <p:spPr>
            <a:xfrm>
              <a:off x="1473926" y="7823563"/>
              <a:ext cx="909922" cy="3556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CFE3BC9C-BBB4-92FC-4F99-2167D5588D38}"/>
                </a:ext>
              </a:extLst>
            </p:cNvPr>
            <p:cNvSpPr/>
            <p:nvPr/>
          </p:nvSpPr>
          <p:spPr>
            <a:xfrm>
              <a:off x="1033755" y="7823563"/>
              <a:ext cx="341746" cy="31403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rgbClr val="FF0000"/>
                  </a:solidFill>
                  <a:latin typeface="+mj-ea"/>
                  <a:ea typeface="+mj-ea"/>
                </a:rPr>
                <a:t>2</a:t>
              </a:r>
              <a:endParaRPr lang="ko-KR" altLang="en-US" dirty="0">
                <a:solidFill>
                  <a:srgbClr val="FF0000"/>
                </a:solidFill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300798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F556BC-E107-D135-3B12-497E36FE37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4803C12C-B2AF-E455-BA16-5B4388793C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DCAE5FE0-0452-DD5F-A0F8-A2431DA0BC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EACA635A-03C6-34CA-485E-547B805BBC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313540BD-602E-77ED-48B6-AD6FDFE76F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44854A48-6403-4868-FA7A-0A5C346C3F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25CA544D-568D-8FED-8066-00192874E9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C23BD188-200D-8185-D4DF-1559B1C3B6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E4123DFF-7ACF-9830-23C4-D6DFFE0262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graphicFrame>
        <p:nvGraphicFramePr>
          <p:cNvPr id="12" name="Group 662">
            <a:extLst>
              <a:ext uri="{FF2B5EF4-FFF2-40B4-BE49-F238E27FC236}">
                <a16:creationId xmlns:a16="http://schemas.microsoft.com/office/drawing/2014/main" id="{AC51C433-E386-98AA-662E-E1E931BB3A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07469"/>
              </p:ext>
            </p:extLst>
          </p:nvPr>
        </p:nvGraphicFramePr>
        <p:xfrm>
          <a:off x="9618621" y="980984"/>
          <a:ext cx="6696157" cy="8798014"/>
        </p:xfrm>
        <a:graphic>
          <a:graphicData uri="http://schemas.openxmlformats.org/drawingml/2006/table">
            <a:tbl>
              <a:tblPr/>
              <a:tblGrid>
                <a:gridCol w="683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128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104073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1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91871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18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마이페이지</a:t>
                      </a:r>
                      <a:r>
                        <a:rPr lang="en-US" altLang="ko-KR" sz="18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_</a:t>
                      </a:r>
                      <a:r>
                        <a:rPr lang="ko-KR" altLang="en-US" sz="18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회원탈퇴</a:t>
                      </a:r>
                      <a:endParaRPr lang="en-US" altLang="ko-KR" sz="1800" b="0" i="1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04073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1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0407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9392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회원 탈퇴 버튼 클릭 시 확인 창이 나오며 확인할 시 </a:t>
                      </a:r>
                      <a:r>
                        <a:rPr kumimoji="0" lang="ko-KR" altLang="en-US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로그아웃되고</a:t>
                      </a:r>
                      <a:r>
                        <a:rPr kumimoji="0" lang="ko-KR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 로그인을 더 이상 못 하게 </a:t>
                      </a: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DB </a:t>
                      </a:r>
                      <a:r>
                        <a:rPr kumimoji="0" lang="ko-KR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상태 변경</a:t>
                      </a:r>
                      <a:endParaRPr kumimoji="0" lang="en-US" altLang="ko-KR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FBDF634A-ACE9-73CF-5611-B6F236AB1F6F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4613"/>
          <a:stretch/>
        </p:blipFill>
        <p:spPr>
          <a:xfrm>
            <a:off x="1320800" y="713597"/>
            <a:ext cx="6692900" cy="8796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2724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B308AD-9E4E-9AE4-634B-26788374B4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D229ED2-995E-AC19-0BDD-1575C3979C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84067291-D807-75C9-0F93-4A0B814DBE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9B5A4B32-E3E6-22FF-7394-3B918CA217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47B1D1FE-1ED2-D575-9C1F-7E6F05A60F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F8B70B2B-A6F7-9AD9-BD4B-2A3790518A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E5F6FC09-772D-2B7B-7D5E-E894B52358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CCCEDE02-115C-B0F7-E684-59D5C70A82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333AAA37-706A-4E93-F188-4A51005AD4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0CA9AB2-5964-42EF-A3E6-5256B3713C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200" y="614734"/>
            <a:ext cx="7950201" cy="8948366"/>
          </a:xfrm>
          <a:prstGeom prst="rect">
            <a:avLst/>
          </a:prstGeom>
        </p:spPr>
      </p:pic>
      <p:graphicFrame>
        <p:nvGraphicFramePr>
          <p:cNvPr id="16" name="Group 662">
            <a:extLst>
              <a:ext uri="{FF2B5EF4-FFF2-40B4-BE49-F238E27FC236}">
                <a16:creationId xmlns:a16="http://schemas.microsoft.com/office/drawing/2014/main" id="{E0E5EFB9-F04D-3FFB-C891-3DB814D24A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3806071"/>
              </p:ext>
            </p:extLst>
          </p:nvPr>
        </p:nvGraphicFramePr>
        <p:xfrm>
          <a:off x="9432364" y="1104900"/>
          <a:ext cx="7083986" cy="8305800"/>
        </p:xfrm>
        <a:graphic>
          <a:graphicData uri="http://schemas.openxmlformats.org/drawingml/2006/table">
            <a:tbl>
              <a:tblPr/>
              <a:tblGrid>
                <a:gridCol w="7228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611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131013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25833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24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문의내역</a:t>
                      </a:r>
                      <a:endParaRPr lang="en-US" altLang="ko-KR" sz="2400" b="0" i="1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31013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3101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4346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고객문의로 연결</a:t>
                      </a:r>
                      <a:r>
                        <a: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( </a:t>
                      </a:r>
                      <a:r>
                        <a:rPr kumimoji="0" lang="ko-KR" alt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내 문의 글 보기 기능</a:t>
                      </a:r>
                      <a:r>
                        <a: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)</a:t>
                      </a:r>
                    </a:p>
                    <a:p>
                      <a:pPr marL="0" marR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답변여부도 확인가능</a:t>
                      </a: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4346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2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dirty="0"/>
                        <a:t>클릭 시 </a:t>
                      </a:r>
                      <a:endParaRPr lang="en-US" altLang="ko-KR" sz="2400" dirty="0"/>
                    </a:p>
                    <a:p>
                      <a:pPr marL="0" marR="0" lvl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dirty="0"/>
                        <a:t>(</a:t>
                      </a:r>
                      <a:r>
                        <a:rPr lang="ko-KR" altLang="en-US" sz="2400" dirty="0"/>
                        <a:t>공지사항</a:t>
                      </a:r>
                      <a:r>
                        <a:rPr lang="en-US" altLang="ko-KR" sz="2400" dirty="0"/>
                        <a:t>,</a:t>
                      </a:r>
                      <a:r>
                        <a:rPr lang="ko-KR" altLang="en-US" sz="2400" dirty="0" err="1"/>
                        <a:t>자주찾는질문</a:t>
                      </a:r>
                      <a:r>
                        <a:rPr lang="en-US" altLang="ko-KR" sz="2400" dirty="0"/>
                        <a:t>,</a:t>
                      </a:r>
                      <a:r>
                        <a:rPr lang="ko-KR" altLang="en-US" sz="2400" dirty="0"/>
                        <a:t>고객문의 </a:t>
                      </a:r>
                      <a:r>
                        <a:rPr lang="en-US" altLang="ko-KR" sz="2400" dirty="0"/>
                        <a:t>)</a:t>
                      </a:r>
                      <a:r>
                        <a:rPr lang="ko-KR" altLang="en-US" sz="2400" dirty="0"/>
                        <a:t>로 페이지</a:t>
                      </a:r>
                      <a:endParaRPr lang="en-US" altLang="ko-KR" sz="2400" dirty="0"/>
                    </a:p>
                    <a:p>
                      <a:pPr marL="0" marR="0" lvl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dirty="0"/>
                        <a:t>이동기능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4653692"/>
                  </a:ext>
                </a:extLst>
              </a:tr>
            </a:tbl>
          </a:graphicData>
        </a:graphic>
      </p:graphicFrame>
      <p:sp>
        <p:nvSpPr>
          <p:cNvPr id="17" name="타원 16">
            <a:extLst>
              <a:ext uri="{FF2B5EF4-FFF2-40B4-BE49-F238E27FC236}">
                <a16:creationId xmlns:a16="http://schemas.microsoft.com/office/drawing/2014/main" id="{C90B7177-99A4-0970-F30B-CF852B68A804}"/>
              </a:ext>
            </a:extLst>
          </p:cNvPr>
          <p:cNvSpPr/>
          <p:nvPr/>
        </p:nvSpPr>
        <p:spPr>
          <a:xfrm>
            <a:off x="2895600" y="6319982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688D3057-F0FF-7DEC-4D90-B64B977BF2D3}"/>
              </a:ext>
            </a:extLst>
          </p:cNvPr>
          <p:cNvSpPr/>
          <p:nvPr/>
        </p:nvSpPr>
        <p:spPr>
          <a:xfrm>
            <a:off x="1162627" y="5422422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76427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2F74E3-9ABF-E086-7DCC-9745F9005E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6DD84FA-4ABA-A220-CCD9-560FF4B1EA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FFC5D284-E400-9EEA-D307-7C00B66B6C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C06B60C8-EFC9-9873-32C0-A686782E5B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5A9432BF-71E0-12B1-BC20-A17CE0775F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B0937029-3CA4-8716-5DE6-21C6BDC536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838DD706-FB7E-D34B-62BB-D6B7255163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75474CB0-F635-1B47-D9D3-27D2C25113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906F9D40-3120-3240-55FE-174E61142A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graphicFrame>
        <p:nvGraphicFramePr>
          <p:cNvPr id="16" name="Group 662">
            <a:extLst>
              <a:ext uri="{FF2B5EF4-FFF2-40B4-BE49-F238E27FC236}">
                <a16:creationId xmlns:a16="http://schemas.microsoft.com/office/drawing/2014/main" id="{19F493E6-9D73-0B5A-5135-642431FF6E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4299495"/>
              </p:ext>
            </p:extLst>
          </p:nvPr>
        </p:nvGraphicFramePr>
        <p:xfrm>
          <a:off x="9432364" y="1104900"/>
          <a:ext cx="7083986" cy="8305802"/>
        </p:xfrm>
        <a:graphic>
          <a:graphicData uri="http://schemas.openxmlformats.org/drawingml/2006/table">
            <a:tbl>
              <a:tblPr/>
              <a:tblGrid>
                <a:gridCol w="7228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611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431498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04645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24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고객센터</a:t>
                      </a:r>
                      <a:endParaRPr lang="en-US" altLang="ko-KR" sz="2400" b="0" i="1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31498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3149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0666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dirty="0"/>
                        <a:t>클릭 시 </a:t>
                      </a:r>
                      <a:endParaRPr lang="en-US" altLang="ko-KR" sz="2400" dirty="0"/>
                    </a:p>
                    <a:p>
                      <a:pPr marL="0" marR="0" lvl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dirty="0"/>
                        <a:t>(</a:t>
                      </a:r>
                      <a:r>
                        <a:rPr lang="ko-KR" altLang="en-US" sz="2400" dirty="0"/>
                        <a:t>공지사항</a:t>
                      </a:r>
                      <a:r>
                        <a:rPr lang="en-US" altLang="ko-KR" sz="2400" dirty="0"/>
                        <a:t>,</a:t>
                      </a:r>
                      <a:r>
                        <a:rPr lang="ko-KR" altLang="en-US" sz="2400" dirty="0" err="1"/>
                        <a:t>자주찾는질문</a:t>
                      </a:r>
                      <a:r>
                        <a:rPr lang="en-US" altLang="ko-KR" sz="2400" dirty="0"/>
                        <a:t>,</a:t>
                      </a:r>
                      <a:r>
                        <a:rPr lang="ko-KR" altLang="en-US" sz="2400" dirty="0"/>
                        <a:t>고객문의 </a:t>
                      </a:r>
                      <a:r>
                        <a:rPr lang="en-US" altLang="ko-KR" sz="2400" dirty="0"/>
                        <a:t>)</a:t>
                      </a:r>
                      <a:r>
                        <a:rPr lang="ko-KR" altLang="en-US" sz="2400" dirty="0"/>
                        <a:t>로 페이지</a:t>
                      </a:r>
                      <a:endParaRPr lang="en-US" altLang="ko-KR" sz="2400" dirty="0"/>
                    </a:p>
                    <a:p>
                      <a:pPr marL="0" marR="0" lvl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dirty="0"/>
                        <a:t>이동기능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5243BECC-DC83-7E22-8ACA-161B527A95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000" y="612183"/>
            <a:ext cx="7778751" cy="9027117"/>
          </a:xfrm>
          <a:prstGeom prst="rect">
            <a:avLst/>
          </a:prstGeom>
        </p:spPr>
      </p:pic>
      <p:sp>
        <p:nvSpPr>
          <p:cNvPr id="12" name="타원 11">
            <a:extLst>
              <a:ext uri="{FF2B5EF4-FFF2-40B4-BE49-F238E27FC236}">
                <a16:creationId xmlns:a16="http://schemas.microsoft.com/office/drawing/2014/main" id="{78F48448-A87E-27C8-37DA-B8BA10F900F0}"/>
              </a:ext>
            </a:extLst>
          </p:cNvPr>
          <p:cNvSpPr/>
          <p:nvPr/>
        </p:nvSpPr>
        <p:spPr>
          <a:xfrm>
            <a:off x="961539" y="3695700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66253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F4566A-0320-01B1-3D47-FA4356CE13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9FB5285-CAB0-FB0D-DC9F-74555C6B78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179095C7-C3A6-78DB-36F6-2CAED46BB5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2C036906-3675-199D-927B-DA6FE1D007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32489308-519F-8906-7E9B-FACD25D932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A2A910D0-A6E3-5408-5A3D-DD624C6538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E1152846-E699-6A1D-CBBB-07057A4493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7AA71195-01B3-9B24-7963-BBCF3C759B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DC7502AC-EFD5-067F-FF65-3BCA126AAC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graphicFrame>
        <p:nvGraphicFramePr>
          <p:cNvPr id="14" name="Group 662">
            <a:extLst>
              <a:ext uri="{FF2B5EF4-FFF2-40B4-BE49-F238E27FC236}">
                <a16:creationId xmlns:a16="http://schemas.microsoft.com/office/drawing/2014/main" id="{5B3B6122-30CF-9BEE-EC27-6E214F4FED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4100566"/>
              </p:ext>
            </p:extLst>
          </p:nvPr>
        </p:nvGraphicFramePr>
        <p:xfrm>
          <a:off x="9601200" y="1181100"/>
          <a:ext cx="6781800" cy="7848599"/>
        </p:xfrm>
        <a:graphic>
          <a:graphicData uri="http://schemas.openxmlformats.org/drawingml/2006/table">
            <a:tbl>
              <a:tblPr/>
              <a:tblGrid>
                <a:gridCol w="6920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897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83335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13593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24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공지사항</a:t>
                      </a:r>
                      <a:endParaRPr lang="en-US" altLang="ko-KR" sz="2400" b="0" i="1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3335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8333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61667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공지사항 제목</a:t>
                      </a:r>
                      <a:r>
                        <a: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, </a:t>
                      </a:r>
                      <a:r>
                        <a:rPr kumimoji="0" lang="ko-KR" alt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등록일 등을 화면에 출력</a:t>
                      </a: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2333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2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dirty="0" err="1"/>
                        <a:t>페이징</a:t>
                      </a:r>
                      <a:r>
                        <a:rPr lang="ko-KR" altLang="en-US" sz="2400" dirty="0"/>
                        <a:t> 기능을 통해 공지사항 개수 분할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4653692"/>
                  </a:ext>
                </a:extLst>
              </a:tr>
            </a:tbl>
          </a:graphicData>
        </a:graphic>
      </p:graphicFrame>
      <p:grpSp>
        <p:nvGrpSpPr>
          <p:cNvPr id="11" name="그룹 10"/>
          <p:cNvGrpSpPr/>
          <p:nvPr/>
        </p:nvGrpSpPr>
        <p:grpSpPr>
          <a:xfrm>
            <a:off x="838200" y="599888"/>
            <a:ext cx="7721600" cy="4676781"/>
            <a:chOff x="838200" y="599888"/>
            <a:chExt cx="7721600" cy="4676781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38200" y="599888"/>
              <a:ext cx="7721600" cy="4676781"/>
            </a:xfrm>
            <a:prstGeom prst="rect">
              <a:avLst/>
            </a:prstGeom>
          </p:spPr>
        </p:pic>
        <p:sp>
          <p:nvSpPr>
            <p:cNvPr id="13" name="직사각형 12"/>
            <p:cNvSpPr/>
            <p:nvPr/>
          </p:nvSpPr>
          <p:spPr>
            <a:xfrm>
              <a:off x="919348" y="2675708"/>
              <a:ext cx="1295400" cy="37120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4674326" y="2528752"/>
              <a:ext cx="1295400" cy="3048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78F48448-A87E-27C8-37DA-B8BA10F900F0}"/>
                </a:ext>
              </a:extLst>
            </p:cNvPr>
            <p:cNvSpPr/>
            <p:nvPr/>
          </p:nvSpPr>
          <p:spPr>
            <a:xfrm>
              <a:off x="919348" y="2274026"/>
              <a:ext cx="341746" cy="31403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FF0000"/>
                  </a:solidFill>
                </a:rPr>
                <a:t>1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78F48448-A87E-27C8-37DA-B8BA10F900F0}"/>
                </a:ext>
              </a:extLst>
            </p:cNvPr>
            <p:cNvSpPr/>
            <p:nvPr/>
          </p:nvSpPr>
          <p:spPr>
            <a:xfrm>
              <a:off x="6096000" y="2502626"/>
              <a:ext cx="341746" cy="31403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FF0000"/>
                  </a:solidFill>
                </a:rPr>
                <a:t>2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444828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117E46-9CAC-3976-AEEA-84AB9D4732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81E51ACA-7099-68DF-2C2D-3853AA8B89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11C29691-2073-FA19-30AE-4685C8D3BD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8EFE6A3F-519B-0D35-01D7-542050409A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AEEFC7C1-AC12-0E61-3271-F9EAEAC554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300E1962-ABCE-9C7E-CC10-E0BF6ACE7A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1DDA8DFB-434A-667C-612B-2171A8BB3F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A7964959-33CB-0686-DAAC-1FF0E7A359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E207A362-BD07-F93A-35C8-621ADE7573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graphicFrame>
        <p:nvGraphicFramePr>
          <p:cNvPr id="11" name="Group 662">
            <a:extLst>
              <a:ext uri="{FF2B5EF4-FFF2-40B4-BE49-F238E27FC236}">
                <a16:creationId xmlns:a16="http://schemas.microsoft.com/office/drawing/2014/main" id="{EAD95C07-307D-62B7-FC0D-0368D73C27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4816025"/>
              </p:ext>
            </p:extLst>
          </p:nvPr>
        </p:nvGraphicFramePr>
        <p:xfrm>
          <a:off x="9462430" y="1104900"/>
          <a:ext cx="7053920" cy="8305801"/>
        </p:xfrm>
        <a:graphic>
          <a:graphicData uri="http://schemas.openxmlformats.org/drawingml/2006/table">
            <a:tbl>
              <a:tblPr/>
              <a:tblGrid>
                <a:gridCol w="7197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341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34792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78462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2000" b="0" i="1" dirty="0" err="1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자주찾는질문</a:t>
                      </a:r>
                      <a:endParaRPr lang="en-US" altLang="ko-KR" sz="2000" b="0" i="1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34792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34792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098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20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자주찾는질문</a:t>
                      </a:r>
                      <a:r>
                        <a:rPr kumimoji="0" lang="ko-KR" alt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 제목</a:t>
                      </a:r>
                      <a:r>
                        <a:rPr kumimoji="0" lang="en-US" altLang="ko-KR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, </a:t>
                      </a:r>
                      <a:r>
                        <a:rPr kumimoji="0" lang="ko-KR" alt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등록일 등을 화면에 출력</a:t>
                      </a:r>
                      <a:endParaRPr kumimoji="0" lang="en-US" altLang="ko-KR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8197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2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dirty="0" err="1"/>
                        <a:t>페이징</a:t>
                      </a:r>
                      <a:r>
                        <a:rPr lang="ko-KR" altLang="en-US" sz="2000" dirty="0"/>
                        <a:t> 기능을 통해 </a:t>
                      </a:r>
                      <a:r>
                        <a:rPr lang="ko-KR" altLang="en-US" sz="2000" dirty="0" err="1"/>
                        <a:t>자주찾는질문</a:t>
                      </a:r>
                      <a:r>
                        <a:rPr lang="ko-KR" altLang="en-US" sz="2000" dirty="0"/>
                        <a:t> 개수 분할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4653692"/>
                  </a:ext>
                </a:extLst>
              </a:tr>
            </a:tbl>
          </a:graphicData>
        </a:graphic>
      </p:graphicFrame>
      <p:grpSp>
        <p:nvGrpSpPr>
          <p:cNvPr id="12" name="그룹 11"/>
          <p:cNvGrpSpPr/>
          <p:nvPr/>
        </p:nvGrpSpPr>
        <p:grpSpPr>
          <a:xfrm>
            <a:off x="701429" y="940527"/>
            <a:ext cx="8052292" cy="4441825"/>
            <a:chOff x="701429" y="940527"/>
            <a:chExt cx="8052292" cy="4441825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01429" y="940527"/>
              <a:ext cx="8052292" cy="4441825"/>
            </a:xfrm>
            <a:prstGeom prst="rect">
              <a:avLst/>
            </a:prstGeom>
          </p:spPr>
        </p:pic>
        <p:sp>
          <p:nvSpPr>
            <p:cNvPr id="14" name="직사각형 13"/>
            <p:cNvSpPr/>
            <p:nvPr/>
          </p:nvSpPr>
          <p:spPr>
            <a:xfrm>
              <a:off x="880159" y="3627066"/>
              <a:ext cx="1295400" cy="61509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78F48448-A87E-27C8-37DA-B8BA10F900F0}"/>
                </a:ext>
              </a:extLst>
            </p:cNvPr>
            <p:cNvSpPr/>
            <p:nvPr/>
          </p:nvSpPr>
          <p:spPr>
            <a:xfrm>
              <a:off x="880159" y="3200628"/>
              <a:ext cx="341746" cy="31403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FF0000"/>
                  </a:solidFill>
                </a:rPr>
                <a:t>1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4800600" y="3032852"/>
              <a:ext cx="1447800" cy="37120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78F48448-A87E-27C8-37DA-B8BA10F900F0}"/>
                </a:ext>
              </a:extLst>
            </p:cNvPr>
            <p:cNvSpPr/>
            <p:nvPr/>
          </p:nvSpPr>
          <p:spPr>
            <a:xfrm>
              <a:off x="6336712" y="3049089"/>
              <a:ext cx="381951" cy="31403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rgbClr val="FF0000"/>
                  </a:solidFill>
                </a:rPr>
                <a:t>2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149405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179A38-277A-9F3D-8069-A0269410F4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187D62FB-8820-2497-1D0F-9C714CDE05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BE4050E2-CD07-0C20-1FD5-BA8147AF5E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1D48FAF0-46DA-ED47-26F6-1DC43F1BBB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E40B567F-D39A-37AE-4093-CF166E26C9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D414068C-82D3-B1C8-7B77-BE1ACC64D9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9811CB73-18AE-054B-5250-6871DB2BC5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6C5CBD08-DB1E-5A09-09A1-8EEE420C48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80A359A1-F21C-847F-CC8E-EF7747933B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graphicFrame>
        <p:nvGraphicFramePr>
          <p:cNvPr id="4" name="Group 662">
            <a:extLst>
              <a:ext uri="{FF2B5EF4-FFF2-40B4-BE49-F238E27FC236}">
                <a16:creationId xmlns:a16="http://schemas.microsoft.com/office/drawing/2014/main" id="{90FF4E16-906C-58E4-2713-80C340C647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1249610"/>
              </p:ext>
            </p:extLst>
          </p:nvPr>
        </p:nvGraphicFramePr>
        <p:xfrm>
          <a:off x="9452492" y="876300"/>
          <a:ext cx="6930508" cy="8305803"/>
        </p:xfrm>
        <a:graphic>
          <a:graphicData uri="http://schemas.openxmlformats.org/drawingml/2006/table">
            <a:tbl>
              <a:tblPr/>
              <a:tblGrid>
                <a:gridCol w="7071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233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002416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67651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고객문의</a:t>
                      </a:r>
                      <a:r>
                        <a:rPr lang="en-US" altLang="ko-KR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 (1:1 </a:t>
                      </a:r>
                      <a:r>
                        <a:rPr lang="ko-KR" altLang="en-US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문의</a:t>
                      </a:r>
                      <a:r>
                        <a:rPr lang="en-US" altLang="ko-KR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)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26216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2621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7082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2000" dirty="0"/>
                        <a:t>1:1 </a:t>
                      </a:r>
                      <a:r>
                        <a:rPr lang="ko-KR" altLang="en-US" sz="2000" dirty="0"/>
                        <a:t>문의 분류</a:t>
                      </a:r>
                      <a:r>
                        <a:rPr lang="en-US" altLang="ko-KR" sz="2000" dirty="0"/>
                        <a:t>(</a:t>
                      </a:r>
                      <a:r>
                        <a:rPr lang="ko-KR" altLang="en-US" sz="2000" dirty="0"/>
                        <a:t>상품</a:t>
                      </a:r>
                      <a:r>
                        <a:rPr lang="en-US" altLang="ko-KR" sz="2000" dirty="0"/>
                        <a:t>, </a:t>
                      </a:r>
                      <a:r>
                        <a:rPr lang="ko-KR" altLang="en-US" sz="2000" dirty="0"/>
                        <a:t>구매</a:t>
                      </a:r>
                      <a:r>
                        <a:rPr lang="en-US" altLang="ko-KR" sz="2000" dirty="0"/>
                        <a:t>, </a:t>
                      </a:r>
                      <a:r>
                        <a:rPr lang="ko-KR" altLang="en-US" sz="2000" dirty="0"/>
                        <a:t>결제 등</a:t>
                      </a:r>
                      <a:r>
                        <a:rPr lang="en-US" altLang="ko-KR" sz="2000" dirty="0"/>
                        <a:t>) </a:t>
                      </a:r>
                      <a:r>
                        <a:rPr lang="ko-KR" altLang="en-US" sz="2000" dirty="0"/>
                        <a:t>선택 가능</a:t>
                      </a:r>
                      <a:endParaRPr lang="en-US" altLang="ko-KR" sz="20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7082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2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파일 선택 버튼 클릭 시 이미지 업로드 가능</a:t>
                      </a:r>
                      <a:endParaRPr kumimoji="0" lang="en-US" altLang="ko-KR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7082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3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000" dirty="0"/>
                        <a:t>등록 버튼 클릭 시 </a:t>
                      </a:r>
                      <a:r>
                        <a:rPr lang="en-US" altLang="ko-KR" sz="2000" dirty="0"/>
                        <a:t>1:1 </a:t>
                      </a:r>
                      <a:r>
                        <a:rPr lang="ko-KR" altLang="en-US" sz="2000" dirty="0"/>
                        <a:t>문의 등록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7082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4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000" dirty="0"/>
                        <a:t>비로그인 상태에서 접근 시 </a:t>
                      </a:r>
                      <a:r>
                        <a:rPr lang="en-US" altLang="ko-KR" sz="2000" dirty="0"/>
                        <a:t>‘</a:t>
                      </a:r>
                      <a:r>
                        <a:rPr lang="ko-KR" altLang="en-US" sz="2000" dirty="0"/>
                        <a:t>로그인이 필요한 서비스입니다</a:t>
                      </a:r>
                      <a:r>
                        <a:rPr lang="en-US" altLang="ko-KR" sz="2000" dirty="0"/>
                        <a:t>!’ </a:t>
                      </a:r>
                      <a:r>
                        <a:rPr lang="ko-KR" altLang="en-US" sz="2000" dirty="0"/>
                        <a:t>라는 문구 출력 후 로그인 페이지로 이동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584299"/>
                  </a:ext>
                </a:extLst>
              </a:tr>
            </a:tbl>
          </a:graphicData>
        </a:graphic>
      </p:graphicFrame>
      <p:grpSp>
        <p:nvGrpSpPr>
          <p:cNvPr id="11" name="그룹 10"/>
          <p:cNvGrpSpPr/>
          <p:nvPr/>
        </p:nvGrpSpPr>
        <p:grpSpPr>
          <a:xfrm>
            <a:off x="978694" y="561975"/>
            <a:ext cx="7424352" cy="8542089"/>
            <a:chOff x="978694" y="561975"/>
            <a:chExt cx="7424352" cy="8542089"/>
          </a:xfrm>
        </p:grpSpPr>
        <p:pic>
          <p:nvPicPr>
            <p:cNvPr id="12" name="Picture 5">
              <a:extLst>
                <a:ext uri="{FF2B5EF4-FFF2-40B4-BE49-F238E27FC236}">
                  <a16:creationId xmlns:a16="http://schemas.microsoft.com/office/drawing/2014/main" id="{1D48FAF0-46DA-ED47-26F6-1DC43F1BBB8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71600" y="8674100"/>
              <a:ext cx="25400" cy="228600"/>
            </a:xfrm>
            <a:prstGeom prst="rect">
              <a:avLst/>
            </a:prstGeom>
          </p:spPr>
        </p:pic>
        <p:pic>
          <p:nvPicPr>
            <p:cNvPr id="13" name="Picture 6">
              <a:extLst>
                <a:ext uri="{FF2B5EF4-FFF2-40B4-BE49-F238E27FC236}">
                  <a16:creationId xmlns:a16="http://schemas.microsoft.com/office/drawing/2014/main" id="{E40B567F-D39A-37AE-4093-CF166E26C94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71600" y="7937500"/>
              <a:ext cx="25400" cy="228600"/>
            </a:xfrm>
            <a:prstGeom prst="rect">
              <a:avLst/>
            </a:prstGeom>
          </p:spPr>
        </p:pic>
        <p:pic>
          <p:nvPicPr>
            <p:cNvPr id="14" name="Picture 7">
              <a:extLst>
                <a:ext uri="{FF2B5EF4-FFF2-40B4-BE49-F238E27FC236}">
                  <a16:creationId xmlns:a16="http://schemas.microsoft.com/office/drawing/2014/main" id="{D414068C-82D3-B1C8-7B77-BE1ACC64D94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71600" y="7200900"/>
              <a:ext cx="25400" cy="228600"/>
            </a:xfrm>
            <a:prstGeom prst="rect">
              <a:avLst/>
            </a:prstGeom>
          </p:spPr>
        </p:pic>
        <p:pic>
          <p:nvPicPr>
            <p:cNvPr id="15" name="Picture 8">
              <a:extLst>
                <a:ext uri="{FF2B5EF4-FFF2-40B4-BE49-F238E27FC236}">
                  <a16:creationId xmlns:a16="http://schemas.microsoft.com/office/drawing/2014/main" id="{9811CB73-18AE-054B-5250-6871DB2BC52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71600" y="6477000"/>
              <a:ext cx="25400" cy="228600"/>
            </a:xfrm>
            <a:prstGeom prst="rect">
              <a:avLst/>
            </a:prstGeom>
          </p:spPr>
        </p:pic>
        <p:pic>
          <p:nvPicPr>
            <p:cNvPr id="16" name="Picture 9">
              <a:extLst>
                <a:ext uri="{FF2B5EF4-FFF2-40B4-BE49-F238E27FC236}">
                  <a16:creationId xmlns:a16="http://schemas.microsoft.com/office/drawing/2014/main" id="{6C5CBD08-DB1E-5A09-09A1-8EEE420C485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71600" y="5740400"/>
              <a:ext cx="25400" cy="228600"/>
            </a:xfrm>
            <a:prstGeom prst="rect">
              <a:avLst/>
            </a:prstGeom>
          </p:spPr>
        </p:pic>
        <p:pic>
          <p:nvPicPr>
            <p:cNvPr id="17" name="Picture 10">
              <a:extLst>
                <a:ext uri="{FF2B5EF4-FFF2-40B4-BE49-F238E27FC236}">
                  <a16:creationId xmlns:a16="http://schemas.microsoft.com/office/drawing/2014/main" id="{80A359A1-F21C-847F-CC8E-EF7747933B3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20800" y="4851400"/>
              <a:ext cx="6692900" cy="12700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79630" y="561975"/>
              <a:ext cx="7223416" cy="4924425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78694" y="5854700"/>
              <a:ext cx="7377112" cy="3249364"/>
            </a:xfrm>
            <a:prstGeom prst="rect">
              <a:avLst/>
            </a:prstGeom>
          </p:spPr>
        </p:pic>
        <p:sp>
          <p:nvSpPr>
            <p:cNvPr id="20" name="직사각형 19"/>
            <p:cNvSpPr/>
            <p:nvPr/>
          </p:nvSpPr>
          <p:spPr>
            <a:xfrm>
              <a:off x="3657600" y="2933700"/>
              <a:ext cx="914400" cy="18288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78F48448-A87E-27C8-37DA-B8BA10F900F0}"/>
                </a:ext>
              </a:extLst>
            </p:cNvPr>
            <p:cNvSpPr/>
            <p:nvPr/>
          </p:nvSpPr>
          <p:spPr>
            <a:xfrm>
              <a:off x="4658879" y="2835564"/>
              <a:ext cx="341746" cy="31403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FF0000"/>
                  </a:solidFill>
                </a:rPr>
                <a:t>1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3657600" y="4814752"/>
              <a:ext cx="1387992" cy="2286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78F48448-A87E-27C8-37DA-B8BA10F900F0}"/>
                </a:ext>
              </a:extLst>
            </p:cNvPr>
            <p:cNvSpPr/>
            <p:nvPr/>
          </p:nvSpPr>
          <p:spPr>
            <a:xfrm>
              <a:off x="3276600" y="4779390"/>
              <a:ext cx="341746" cy="31403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rgbClr val="FF0000"/>
                  </a:solidFill>
                </a:rPr>
                <a:t>2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4724400" y="5067300"/>
              <a:ext cx="702192" cy="26088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78F48448-A87E-27C8-37DA-B8BA10F900F0}"/>
                </a:ext>
              </a:extLst>
            </p:cNvPr>
            <p:cNvSpPr/>
            <p:nvPr/>
          </p:nvSpPr>
          <p:spPr>
            <a:xfrm>
              <a:off x="5426592" y="4811866"/>
              <a:ext cx="341746" cy="31403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rgbClr val="FF0000"/>
                  </a:solidFill>
                </a:rPr>
                <a:t>3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1323049" y="3619500"/>
              <a:ext cx="1115351" cy="4572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1789906" y="5854700"/>
              <a:ext cx="3467894" cy="25162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3523853" y="6148252"/>
              <a:ext cx="3029347" cy="10033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78F48448-A87E-27C8-37DA-B8BA10F900F0}"/>
                </a:ext>
              </a:extLst>
            </p:cNvPr>
            <p:cNvSpPr/>
            <p:nvPr/>
          </p:nvSpPr>
          <p:spPr>
            <a:xfrm>
              <a:off x="5322023" y="5792289"/>
              <a:ext cx="341746" cy="31403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FF0000"/>
                  </a:solidFill>
                </a:rPr>
                <a:t>4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167647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52E4FF-60CE-26B6-E2ED-0F99A27840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92307C3F-CC51-4781-5BE6-CA59DD6E0F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0097B4DE-245B-F5A2-E783-498535D1A7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E2BC48B1-A839-CDE5-4C9E-97330F39E0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523DF21C-092A-F146-2358-09E06D52E4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07D21693-C9EB-5EF5-A83D-B05420C685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00B59B8E-5171-68F8-A532-98BAF27CB3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CA830F43-56F4-8B79-3A4C-7C92C5918D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E087CBFF-8F6F-DE13-B019-ACA29D17A6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graphicFrame>
        <p:nvGraphicFramePr>
          <p:cNvPr id="4" name="Group 662">
            <a:extLst>
              <a:ext uri="{FF2B5EF4-FFF2-40B4-BE49-F238E27FC236}">
                <a16:creationId xmlns:a16="http://schemas.microsoft.com/office/drawing/2014/main" id="{9F54241C-5595-2A2F-EBAF-AF3C34DE9A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9689650"/>
              </p:ext>
            </p:extLst>
          </p:nvPr>
        </p:nvGraphicFramePr>
        <p:xfrm>
          <a:off x="9452492" y="876300"/>
          <a:ext cx="6930508" cy="8686801"/>
        </p:xfrm>
        <a:graphic>
          <a:graphicData uri="http://schemas.openxmlformats.org/drawingml/2006/table">
            <a:tbl>
              <a:tblPr/>
              <a:tblGrid>
                <a:gridCol w="7071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233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709647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91460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커뮤니티 게시판</a:t>
                      </a:r>
                      <a:endParaRPr lang="en-US" altLang="ko-KR" sz="2000" b="0" i="1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79686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7968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26322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000" dirty="0"/>
                        <a:t>카테고리 클릭 시</a:t>
                      </a:r>
                      <a:r>
                        <a:rPr lang="en-US" altLang="ko-KR" sz="2000" dirty="0"/>
                        <a:t>(</a:t>
                      </a:r>
                      <a:r>
                        <a:rPr lang="ko-KR" altLang="en-US" sz="2000" dirty="0" err="1"/>
                        <a:t>전체글보기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 err="1"/>
                        <a:t>인기글보기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/>
                        <a:t>자유게시판</a:t>
                      </a:r>
                      <a:r>
                        <a:rPr lang="en-US" altLang="ko-KR" sz="2000" dirty="0"/>
                        <a:t>, Q&amp;A,</a:t>
                      </a:r>
                      <a:r>
                        <a:rPr lang="ko-KR" altLang="en-US" sz="2000" dirty="0"/>
                        <a:t>입양후기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 err="1"/>
                        <a:t>정보글</a:t>
                      </a:r>
                      <a:r>
                        <a:rPr lang="en-US" altLang="ko-KR" sz="2000" dirty="0"/>
                        <a:t>) </a:t>
                      </a:r>
                      <a:r>
                        <a:rPr lang="ko-KR" altLang="en-US" sz="2000" dirty="0"/>
                        <a:t>접근가능</a:t>
                      </a:r>
                      <a:endParaRPr lang="en-US" altLang="ko-KR" sz="20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2" name="그림 11">
            <a:extLst>
              <a:ext uri="{FF2B5EF4-FFF2-40B4-BE49-F238E27FC236}">
                <a16:creationId xmlns:a16="http://schemas.microsoft.com/office/drawing/2014/main" id="{D871A205-33A1-CD01-E84C-C2F37F388D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800" y="1009073"/>
            <a:ext cx="8195192" cy="8268854"/>
          </a:xfrm>
          <a:prstGeom prst="rect">
            <a:avLst/>
          </a:prstGeom>
        </p:spPr>
      </p:pic>
      <p:sp>
        <p:nvSpPr>
          <p:cNvPr id="13" name="타원 12">
            <a:extLst>
              <a:ext uri="{FF2B5EF4-FFF2-40B4-BE49-F238E27FC236}">
                <a16:creationId xmlns:a16="http://schemas.microsoft.com/office/drawing/2014/main" id="{4864F55C-9F3C-7E9F-1794-ED6DCA22F466}"/>
              </a:ext>
            </a:extLst>
          </p:cNvPr>
          <p:cNvSpPr/>
          <p:nvPr/>
        </p:nvSpPr>
        <p:spPr>
          <a:xfrm>
            <a:off x="7010400" y="3661064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67561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1"/>
          <p:cNvSpPr txBox="1"/>
          <p:nvPr/>
        </p:nvSpPr>
        <p:spPr>
          <a:xfrm>
            <a:off x="1143000" y="393616"/>
            <a:ext cx="8851900" cy="12700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99600"/>
              </a:lnSpc>
              <a:defRPr/>
            </a:pPr>
            <a:r>
              <a:rPr lang="ko-KR" altLang="en-US" sz="2400" b="0" i="0" u="sng" spc="-200">
                <a:solidFill>
                  <a:srgbClr val="3E372E"/>
                </a:solidFill>
                <a:latin typeface="+mj-ea"/>
                <a:ea typeface="+mj-ea"/>
              </a:rPr>
              <a:t>프로젝트 개요</a:t>
            </a:r>
            <a:r>
              <a:rPr lang="en-US" altLang="ko-KR" sz="2400" b="0" i="0" u="sng" spc="-200">
                <a:solidFill>
                  <a:srgbClr val="3E372E"/>
                </a:solidFill>
                <a:latin typeface="+mj-ea"/>
                <a:ea typeface="+mj-ea"/>
              </a:rPr>
              <a:t>/</a:t>
            </a:r>
            <a:r>
              <a:rPr lang="ko-KR" altLang="en-US" sz="2400" b="0" i="0" u="sng" spc="-200">
                <a:solidFill>
                  <a:srgbClr val="3E372E"/>
                </a:solidFill>
                <a:latin typeface="+mj-ea"/>
                <a:ea typeface="+mj-ea"/>
              </a:rPr>
              <a:t>설명</a:t>
            </a:r>
            <a:endParaRPr lang="ko-KR" sz="2400" b="0" i="0" u="sng" spc="-200">
              <a:solidFill>
                <a:srgbClr val="3E372E"/>
              </a:solidFill>
              <a:latin typeface="+mj-ea"/>
              <a:ea typeface="+mj-ea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23020" y="1831132"/>
            <a:ext cx="74676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4000" b="1" dirty="0">
                <a:latin typeface="+mj-ea"/>
                <a:ea typeface="+mj-ea"/>
              </a:rPr>
              <a:t>&lt; </a:t>
            </a:r>
            <a:r>
              <a:rPr lang="ko-KR" altLang="en-US" sz="4000" b="1" dirty="0">
                <a:latin typeface="+mj-ea"/>
                <a:ea typeface="+mj-ea"/>
              </a:rPr>
              <a:t>유기동물 증가</a:t>
            </a:r>
            <a:r>
              <a:rPr lang="en-US" altLang="ko-KR" sz="4000" b="1" dirty="0">
                <a:latin typeface="+mj-ea"/>
                <a:ea typeface="+mj-ea"/>
              </a:rPr>
              <a:t>&gt;</a:t>
            </a:r>
            <a:endParaRPr lang="ko-KR" altLang="en-US" sz="4000" b="1" dirty="0">
              <a:latin typeface="+mj-ea"/>
              <a:ea typeface="+mj-ea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67444" y="2978723"/>
            <a:ext cx="74676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>
                <a:latin typeface="+mj-ea"/>
                <a:ea typeface="+mj-ea"/>
              </a:rPr>
              <a:t>- </a:t>
            </a:r>
            <a:r>
              <a:rPr lang="ko-KR" altLang="en-US">
                <a:latin typeface="+mj-ea"/>
                <a:ea typeface="+mj-ea"/>
              </a:rPr>
              <a:t>유기동물 수는 </a:t>
            </a:r>
            <a:r>
              <a:rPr lang="en-US" altLang="ko-KR">
                <a:latin typeface="+mj-ea"/>
                <a:ea typeface="+mj-ea"/>
              </a:rPr>
              <a:t>2017</a:t>
            </a:r>
            <a:r>
              <a:rPr lang="ko-KR" altLang="en-US">
                <a:latin typeface="+mj-ea"/>
                <a:ea typeface="+mj-ea"/>
              </a:rPr>
              <a:t>년 처음 </a:t>
            </a:r>
            <a:r>
              <a:rPr lang="en-US" altLang="ko-KR">
                <a:latin typeface="+mj-ea"/>
                <a:ea typeface="+mj-ea"/>
              </a:rPr>
              <a:t>10</a:t>
            </a:r>
            <a:r>
              <a:rPr lang="ko-KR" altLang="en-US">
                <a:latin typeface="+mj-ea"/>
                <a:ea typeface="+mj-ea"/>
              </a:rPr>
              <a:t>만 마리를 돌파한 이후 줄곧 두 자리 수를 유지하고 있다</a:t>
            </a:r>
            <a:r>
              <a:rPr lang="en-US" altLang="ko-KR">
                <a:latin typeface="+mj-ea"/>
                <a:ea typeface="+mj-ea"/>
              </a:rPr>
              <a:t>.</a:t>
            </a:r>
            <a:endParaRPr lang="ko-KR" altLang="en-US">
              <a:latin typeface="+mj-ea"/>
              <a:ea typeface="+mj-ea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453543" y="2978723"/>
            <a:ext cx="91310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dirty="0">
                <a:latin typeface="+mj-ea"/>
                <a:ea typeface="+mj-ea"/>
              </a:rPr>
              <a:t>- </a:t>
            </a:r>
            <a:r>
              <a:rPr lang="ko-KR" altLang="en-US" dirty="0">
                <a:latin typeface="+mj-ea"/>
                <a:ea typeface="+mj-ea"/>
              </a:rPr>
              <a:t>보호소 </a:t>
            </a:r>
            <a:r>
              <a:rPr lang="en-US" altLang="ko-KR" dirty="0">
                <a:latin typeface="+mj-ea"/>
                <a:ea typeface="+mj-ea"/>
              </a:rPr>
              <a:t>1</a:t>
            </a:r>
            <a:r>
              <a:rPr lang="ko-KR" altLang="en-US" dirty="0">
                <a:latin typeface="+mj-ea"/>
                <a:ea typeface="+mj-ea"/>
              </a:rPr>
              <a:t>개소 당 평균 관리 </a:t>
            </a:r>
            <a:r>
              <a:rPr lang="ko-KR" altLang="en-US" dirty="0" err="1">
                <a:latin typeface="+mj-ea"/>
                <a:ea typeface="+mj-ea"/>
              </a:rPr>
              <a:t>개체수는</a:t>
            </a:r>
            <a:r>
              <a:rPr lang="ko-KR" altLang="en-US" dirty="0">
                <a:latin typeface="+mj-ea"/>
                <a:ea typeface="+mj-ea"/>
              </a:rPr>
              <a:t> </a:t>
            </a:r>
            <a:r>
              <a:rPr lang="en-US" altLang="ko-KR" dirty="0">
                <a:latin typeface="+mj-ea"/>
                <a:ea typeface="+mj-ea"/>
              </a:rPr>
              <a:t>2018</a:t>
            </a:r>
            <a:r>
              <a:rPr lang="ko-KR" altLang="en-US" dirty="0">
                <a:latin typeface="+mj-ea"/>
                <a:ea typeface="+mj-ea"/>
              </a:rPr>
              <a:t>년 </a:t>
            </a:r>
            <a:r>
              <a:rPr lang="en-US" altLang="ko-KR" dirty="0">
                <a:latin typeface="+mj-ea"/>
                <a:ea typeface="+mj-ea"/>
              </a:rPr>
              <a:t>406</a:t>
            </a:r>
            <a:r>
              <a:rPr lang="ko-KR" altLang="en-US" dirty="0">
                <a:latin typeface="+mj-ea"/>
                <a:ea typeface="+mj-ea"/>
              </a:rPr>
              <a:t>마리에서 </a:t>
            </a:r>
            <a:r>
              <a:rPr lang="en-US" altLang="ko-KR" dirty="0">
                <a:latin typeface="+mj-ea"/>
                <a:ea typeface="+mj-ea"/>
              </a:rPr>
              <a:t>2022</a:t>
            </a:r>
            <a:r>
              <a:rPr lang="ko-KR" altLang="en-US" dirty="0">
                <a:latin typeface="+mj-ea"/>
                <a:ea typeface="+mj-ea"/>
              </a:rPr>
              <a:t>년 </a:t>
            </a:r>
            <a:r>
              <a:rPr lang="en-US" altLang="ko-KR" dirty="0">
                <a:latin typeface="+mj-ea"/>
                <a:ea typeface="+mj-ea"/>
              </a:rPr>
              <a:t>474</a:t>
            </a:r>
            <a:r>
              <a:rPr lang="ko-KR" altLang="en-US" dirty="0">
                <a:latin typeface="+mj-ea"/>
                <a:ea typeface="+mj-ea"/>
              </a:rPr>
              <a:t>마리로 늘었다</a:t>
            </a:r>
            <a:r>
              <a:rPr lang="en-US" altLang="ko-KR" dirty="0">
                <a:latin typeface="+mj-ea"/>
                <a:ea typeface="+mj-ea"/>
              </a:rPr>
              <a:t>.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66945" y="9258300"/>
            <a:ext cx="3657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>
                <a:latin typeface="+mj-ea"/>
                <a:ea typeface="+mj-ea"/>
              </a:rPr>
              <a:t>출처</a:t>
            </a:r>
            <a:r>
              <a:rPr lang="en-US" altLang="ko-KR">
                <a:latin typeface="+mj-ea"/>
                <a:ea typeface="+mj-ea"/>
              </a:rPr>
              <a:t>: </a:t>
            </a:r>
            <a:r>
              <a:rPr lang="ko-KR" altLang="en-US">
                <a:latin typeface="+mj-ea"/>
                <a:ea typeface="+mj-ea"/>
              </a:rPr>
              <a:t>농림축산식품부</a:t>
            </a:r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67444" y="3648980"/>
            <a:ext cx="7804448" cy="4914900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449136" y="3625054"/>
            <a:ext cx="9532641" cy="489654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DCAAA2-0E3B-45D7-6ED7-EC618DFACE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A6E3F178-3C32-247B-5B6A-8D714ED57C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A08678A9-A6C5-9AE6-1C71-950FA9BBC2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A5FC8BD6-5BAC-3CA9-7AF0-BA15EAEB03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9FB91621-8D9C-72F8-513E-4C5F82B3F6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DFC86F84-09BA-7EC7-262A-9A07D199BA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9E3C8C7B-5FEE-0DA1-0073-C12414CDA2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3E38AB9C-8E1E-FE16-8919-C0B21B0696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EE554BFB-A5FD-9FC6-9E6F-0253F71166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graphicFrame>
        <p:nvGraphicFramePr>
          <p:cNvPr id="4" name="Group 662">
            <a:extLst>
              <a:ext uri="{FF2B5EF4-FFF2-40B4-BE49-F238E27FC236}">
                <a16:creationId xmlns:a16="http://schemas.microsoft.com/office/drawing/2014/main" id="{9703792B-6C20-7FFE-2C0E-0EF6BB6236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8641942"/>
              </p:ext>
            </p:extLst>
          </p:nvPr>
        </p:nvGraphicFramePr>
        <p:xfrm>
          <a:off x="9452492" y="876300"/>
          <a:ext cx="7311508" cy="8686801"/>
        </p:xfrm>
        <a:graphic>
          <a:graphicData uri="http://schemas.openxmlformats.org/drawingml/2006/table">
            <a:tbl>
              <a:tblPr/>
              <a:tblGrid>
                <a:gridCol w="7460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654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709647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91460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커뮤니티 게시판</a:t>
                      </a:r>
                      <a:r>
                        <a:rPr lang="en-US" altLang="ko-KR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_</a:t>
                      </a:r>
                      <a:r>
                        <a:rPr lang="ko-KR" altLang="en-US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글쓰기</a:t>
                      </a:r>
                      <a:endParaRPr lang="en-US" altLang="ko-KR" sz="2000" b="0" i="1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79686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7968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26322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000" dirty="0"/>
                        <a:t>글쓰기 버튼 클릭 시 </a:t>
                      </a:r>
                      <a:r>
                        <a:rPr lang="en-US" altLang="ko-KR" sz="2000" dirty="0"/>
                        <a:t>(</a:t>
                      </a:r>
                      <a:r>
                        <a:rPr lang="ko-KR" altLang="en-US" sz="2000" dirty="0"/>
                        <a:t>게시판 글쓰기</a:t>
                      </a:r>
                      <a:r>
                        <a:rPr lang="en-US" altLang="ko-KR" sz="2000" dirty="0"/>
                        <a:t>, </a:t>
                      </a:r>
                      <a:r>
                        <a:rPr lang="ko-KR" altLang="en-US" sz="2000" dirty="0"/>
                        <a:t>질문하기 선택가능</a:t>
                      </a:r>
                      <a:r>
                        <a:rPr lang="en-US" altLang="ko-KR" sz="2000" dirty="0"/>
                        <a:t>)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3" name="타원 12">
            <a:extLst>
              <a:ext uri="{FF2B5EF4-FFF2-40B4-BE49-F238E27FC236}">
                <a16:creationId xmlns:a16="http://schemas.microsoft.com/office/drawing/2014/main" id="{EF6391D5-3834-5AB1-3F81-6748BBF57A88}"/>
              </a:ext>
            </a:extLst>
          </p:cNvPr>
          <p:cNvSpPr/>
          <p:nvPr/>
        </p:nvSpPr>
        <p:spPr>
          <a:xfrm>
            <a:off x="7010400" y="3661064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9B648327-2533-8254-A2DB-DB8D4A802B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200" y="723899"/>
            <a:ext cx="7848600" cy="8839202"/>
          </a:xfrm>
          <a:prstGeom prst="rect">
            <a:avLst/>
          </a:prstGeom>
        </p:spPr>
      </p:pic>
      <p:sp>
        <p:nvSpPr>
          <p:cNvPr id="15" name="타원 14">
            <a:extLst>
              <a:ext uri="{FF2B5EF4-FFF2-40B4-BE49-F238E27FC236}">
                <a16:creationId xmlns:a16="http://schemas.microsoft.com/office/drawing/2014/main" id="{AAC8C0A0-5E2B-FE03-6539-E531AF713EDF}"/>
              </a:ext>
            </a:extLst>
          </p:cNvPr>
          <p:cNvSpPr/>
          <p:nvPr/>
        </p:nvSpPr>
        <p:spPr>
          <a:xfrm>
            <a:off x="7439025" y="3504046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45547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122188-913F-1CC2-D6C9-21225255C3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7AFDCA61-82FF-310F-F2A0-256A70FC7A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91804E21-3F37-E216-1632-CACDD55AFB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CFAFB0C7-FB88-B0D5-54CB-152E06D80B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B877EBE1-DCF3-D2CD-4B0B-255FFBEC27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BE862417-7733-69ED-8369-C019E54284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DCB8471F-4495-44F6-09F9-B7BC518278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55931D45-1281-4877-6196-CC5559CFF0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D4E6E7E9-2E20-0BF8-EC35-633A954035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AB91A6F-28D6-099D-E1F9-372DA7C946CF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r="1344" b="11254"/>
          <a:stretch/>
        </p:blipFill>
        <p:spPr>
          <a:xfrm>
            <a:off x="742674" y="834147"/>
            <a:ext cx="7461526" cy="894319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05223FC-FFCC-6171-6541-C838FB67C39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61910" y="442842"/>
            <a:ext cx="7992590" cy="9334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5476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C825FF-E856-9B31-9EC5-44E78E5D19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4B38FB0D-AE2A-A569-1365-1FA3B62770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47B8F94F-C502-B9FC-EF51-3A9F5A3FBE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07D87F96-5BF4-08E6-5FE3-901D9D812A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1DFF2BDE-EF0E-2D1F-7D10-5BA208A067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DD62767A-6966-A9FB-83A4-B6D3BDA6E1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0C56F1F2-752A-9641-7BC8-0768E2655F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62493FD9-8922-D1F3-7361-51AE6CA230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2A9C7E0C-00C9-9C7F-2DE9-7CE421DB3C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8A8D96C-FC80-BC9A-BBE9-182B4E572D0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2000" y="508000"/>
            <a:ext cx="7611537" cy="891005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418FA264-8CBF-5FD0-6642-8C2EA3FFDA3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78901" y="444500"/>
            <a:ext cx="7962348" cy="933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620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E6C1E8-9CC6-72D4-357D-D8F9A6D63B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FD80F250-D469-51F8-1CFB-E391320CD6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97721851-B307-C070-6471-5C552903E4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AC1D12BA-DB60-4EB0-4AF9-4827414503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842AC7E1-D4E2-745C-3A9B-9BB3B848DE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1FECAC1C-ADD3-A065-67CB-25F5DC6985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74E93FD9-BA38-5874-D020-99C4F4348F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DF786D3A-0CB5-A53A-839F-E29B19BE60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93DD81EC-D3B9-DB78-2A71-25ED3CAD4F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3548C9A-433E-BE02-7A44-6ADEDAB06D6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0467" y="905380"/>
            <a:ext cx="8478433" cy="8276720"/>
          </a:xfrm>
          <a:prstGeom prst="rect">
            <a:avLst/>
          </a:prstGeom>
        </p:spPr>
      </p:pic>
      <p:graphicFrame>
        <p:nvGraphicFramePr>
          <p:cNvPr id="16" name="Group 662">
            <a:extLst>
              <a:ext uri="{FF2B5EF4-FFF2-40B4-BE49-F238E27FC236}">
                <a16:creationId xmlns:a16="http://schemas.microsoft.com/office/drawing/2014/main" id="{02B6C791-9825-F089-A2F7-341EB9F3CA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4715607"/>
              </p:ext>
            </p:extLst>
          </p:nvPr>
        </p:nvGraphicFramePr>
        <p:xfrm>
          <a:off x="9452492" y="876300"/>
          <a:ext cx="7311508" cy="8686801"/>
        </p:xfrm>
        <a:graphic>
          <a:graphicData uri="http://schemas.openxmlformats.org/drawingml/2006/table">
            <a:tbl>
              <a:tblPr/>
              <a:tblGrid>
                <a:gridCol w="7460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654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709647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91460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커뮤니티 게시판</a:t>
                      </a:r>
                      <a:r>
                        <a:rPr lang="en-US" altLang="ko-KR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_</a:t>
                      </a:r>
                      <a:r>
                        <a:rPr lang="ko-KR" altLang="en-US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글쓰기</a:t>
                      </a:r>
                      <a:r>
                        <a:rPr lang="en-US" altLang="ko-KR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(</a:t>
                      </a:r>
                      <a:r>
                        <a:rPr lang="ko-KR" altLang="en-US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질문하기</a:t>
                      </a:r>
                      <a:r>
                        <a:rPr lang="en-US" altLang="ko-KR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)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79686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7968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26322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000" dirty="0"/>
                        <a:t>질문하기 클릭 시 질문 글쓰기 폼 이동 후 해당 값을 선택하고</a:t>
                      </a:r>
                      <a:r>
                        <a:rPr lang="en-US" altLang="ko-KR" sz="2000" dirty="0"/>
                        <a:t>, </a:t>
                      </a:r>
                      <a:r>
                        <a:rPr lang="ko-KR" altLang="en-US" sz="2000" dirty="0"/>
                        <a:t>태그를 작성하여 질문을 등록 </a:t>
                      </a:r>
                      <a:endParaRPr lang="en-US" altLang="ko-KR" sz="20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7" name="타원 16">
            <a:extLst>
              <a:ext uri="{FF2B5EF4-FFF2-40B4-BE49-F238E27FC236}">
                <a16:creationId xmlns:a16="http://schemas.microsoft.com/office/drawing/2014/main" id="{0A92B6EE-0B81-F7D5-D0D1-6FD74485DE26}"/>
              </a:ext>
            </a:extLst>
          </p:cNvPr>
          <p:cNvSpPr/>
          <p:nvPr/>
        </p:nvSpPr>
        <p:spPr>
          <a:xfrm>
            <a:off x="1343439" y="3661064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75738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3317B5-DFBA-1517-1C00-7DA17AD2DD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F5B831C0-6CC2-F6CC-B48E-A7D90A5D7B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767A03DF-DCC2-037B-910D-6129B351E0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48FF7784-A1BD-B2BE-AB43-3324328443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EC1D500C-D428-98E4-B7C5-043EFFBCDF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99F15653-7B16-B807-6F09-B3E50F59B4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9BD5E5E0-3B77-BC8B-DEE7-9E6ABA503E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C5E7AB47-A9A0-4BB4-FC12-2AF60BC59B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39A3DF74-CDFD-2821-9FFE-F2254B38C8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graphicFrame>
        <p:nvGraphicFramePr>
          <p:cNvPr id="16" name="Group 662">
            <a:extLst>
              <a:ext uri="{FF2B5EF4-FFF2-40B4-BE49-F238E27FC236}">
                <a16:creationId xmlns:a16="http://schemas.microsoft.com/office/drawing/2014/main" id="{2ABD5012-1E2F-058C-EFBA-41656EC7E5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2104181"/>
              </p:ext>
            </p:extLst>
          </p:nvPr>
        </p:nvGraphicFramePr>
        <p:xfrm>
          <a:off x="9452492" y="876300"/>
          <a:ext cx="7311508" cy="8686801"/>
        </p:xfrm>
        <a:graphic>
          <a:graphicData uri="http://schemas.openxmlformats.org/drawingml/2006/table">
            <a:tbl>
              <a:tblPr/>
              <a:tblGrid>
                <a:gridCol w="7460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654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709647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91460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질문 게시판 </a:t>
                      </a:r>
                      <a:r>
                        <a:rPr lang="en-US" altLang="ko-KR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(</a:t>
                      </a:r>
                      <a:r>
                        <a:rPr lang="ko-KR" altLang="en-US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목록</a:t>
                      </a:r>
                      <a:r>
                        <a:rPr lang="en-US" altLang="ko-KR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)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79686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7968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26322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000" dirty="0"/>
                        <a:t>질문목록 확인 및 </a:t>
                      </a:r>
                      <a:r>
                        <a:rPr lang="ko-KR" altLang="en-US" sz="2000" dirty="0" err="1"/>
                        <a:t>페이징</a:t>
                      </a:r>
                      <a:r>
                        <a:rPr lang="ko-KR" altLang="en-US" sz="2000" dirty="0"/>
                        <a:t> 처리</a:t>
                      </a:r>
                      <a:endParaRPr lang="en-US" altLang="ko-KR" sz="20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53476E27-809F-3F79-2475-7A48FAD942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" y="710586"/>
            <a:ext cx="8077201" cy="8802328"/>
          </a:xfrm>
          <a:prstGeom prst="rect">
            <a:avLst/>
          </a:prstGeom>
        </p:spPr>
      </p:pic>
      <p:sp>
        <p:nvSpPr>
          <p:cNvPr id="13" name="타원 12">
            <a:extLst>
              <a:ext uri="{FF2B5EF4-FFF2-40B4-BE49-F238E27FC236}">
                <a16:creationId xmlns:a16="http://schemas.microsoft.com/office/drawing/2014/main" id="{724874BB-1CC8-18E5-5242-4F5519EBBAC2}"/>
              </a:ext>
            </a:extLst>
          </p:cNvPr>
          <p:cNvSpPr/>
          <p:nvPr/>
        </p:nvSpPr>
        <p:spPr>
          <a:xfrm>
            <a:off x="2438400" y="3963504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5251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352FB9-BEBB-5349-BDAB-C54C7DA28E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A8161BC8-1420-41AF-FFB2-92DCB99FB1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4D98EEB6-4CC8-20C9-8F2B-8581606D29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B4130E2A-D7CA-3FC7-753B-A5F6A159ED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E9628F01-A78A-DF7F-6614-7402DF6DA0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8FBFC1FB-7DDE-105C-782B-1C9EDE7A1B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ABDA96F6-309D-1D03-936B-3645654B7D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3BD09F7E-344F-950C-495A-CD6BA4225B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B3387DE7-5666-D501-C21B-BEDEC21504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graphicFrame>
        <p:nvGraphicFramePr>
          <p:cNvPr id="16" name="Group 662">
            <a:extLst>
              <a:ext uri="{FF2B5EF4-FFF2-40B4-BE49-F238E27FC236}">
                <a16:creationId xmlns:a16="http://schemas.microsoft.com/office/drawing/2014/main" id="{059CA45B-D4A1-ABDE-3611-77C4A01880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796475"/>
              </p:ext>
            </p:extLst>
          </p:nvPr>
        </p:nvGraphicFramePr>
        <p:xfrm>
          <a:off x="9347200" y="1230145"/>
          <a:ext cx="7063858" cy="7267909"/>
        </p:xfrm>
        <a:graphic>
          <a:graphicData uri="http://schemas.openxmlformats.org/drawingml/2006/table">
            <a:tbl>
              <a:tblPr/>
              <a:tblGrid>
                <a:gridCol w="72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430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393446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79352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질문 글 상세보기</a:t>
                      </a:r>
                      <a:endParaRPr lang="en-US" altLang="ko-KR" sz="2000" b="0" i="1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61002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00317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1772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000" dirty="0"/>
                        <a:t>글 내용 확인</a:t>
                      </a:r>
                      <a:r>
                        <a:rPr lang="en-US" altLang="ko-KR" sz="2000" dirty="0"/>
                        <a:t>(</a:t>
                      </a:r>
                      <a:r>
                        <a:rPr lang="ko-KR" altLang="en-US" sz="2000" dirty="0"/>
                        <a:t>제목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 err="1"/>
                        <a:t>반려동물선택값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/>
                        <a:t>태그내용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/>
                        <a:t>작성자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/>
                        <a:t>작성일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/>
                        <a:t>내용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 err="1"/>
                        <a:t>좋아요여부</a:t>
                      </a:r>
                      <a:r>
                        <a:rPr lang="en-US" altLang="ko-KR" sz="2000" dirty="0"/>
                        <a:t>)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0803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2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000" dirty="0"/>
                        <a:t>목록으로 가기</a:t>
                      </a:r>
                      <a:r>
                        <a:rPr lang="en-US" altLang="ko-KR" sz="2000" dirty="0"/>
                        <a:t>, </a:t>
                      </a:r>
                      <a:r>
                        <a:rPr lang="ko-KR" altLang="en-US" sz="2000" dirty="0"/>
                        <a:t>수정하기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/>
                        <a:t>삭제하기</a:t>
                      </a:r>
                      <a:endParaRPr lang="en-US" altLang="ko-KR" sz="20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2903953"/>
                  </a:ext>
                </a:extLst>
              </a:tr>
              <a:tr h="60803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3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000" dirty="0"/>
                        <a:t>댓글등록기능</a:t>
                      </a:r>
                      <a:endParaRPr lang="en-US" altLang="ko-KR" sz="20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2044471"/>
                  </a:ext>
                </a:extLst>
              </a:tr>
            </a:tbl>
          </a:graphicData>
        </a:graphic>
      </p:graphicFrame>
      <p:pic>
        <p:nvPicPr>
          <p:cNvPr id="12" name="그림 11">
            <a:extLst>
              <a:ext uri="{FF2B5EF4-FFF2-40B4-BE49-F238E27FC236}">
                <a16:creationId xmlns:a16="http://schemas.microsoft.com/office/drawing/2014/main" id="{16DCFA20-99AE-5C2C-DEE7-CAB68BE87BC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2815" y="876300"/>
            <a:ext cx="7975600" cy="8316486"/>
          </a:xfrm>
          <a:prstGeom prst="rect">
            <a:avLst/>
          </a:prstGeom>
        </p:spPr>
      </p:pic>
      <p:sp>
        <p:nvSpPr>
          <p:cNvPr id="13" name="타원 12">
            <a:extLst>
              <a:ext uri="{FF2B5EF4-FFF2-40B4-BE49-F238E27FC236}">
                <a16:creationId xmlns:a16="http://schemas.microsoft.com/office/drawing/2014/main" id="{FBCE1752-4733-AE47-AA4C-9AC65256A4D8}"/>
              </a:ext>
            </a:extLst>
          </p:cNvPr>
          <p:cNvSpPr/>
          <p:nvPr/>
        </p:nvSpPr>
        <p:spPr>
          <a:xfrm>
            <a:off x="3276600" y="4265186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2A1DAE3C-F702-9114-3941-FA9DA22C055E}"/>
              </a:ext>
            </a:extLst>
          </p:cNvPr>
          <p:cNvSpPr/>
          <p:nvPr/>
        </p:nvSpPr>
        <p:spPr>
          <a:xfrm>
            <a:off x="6248400" y="6391564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364F6ABC-9154-FA79-116B-A95FD5C69FA6}"/>
              </a:ext>
            </a:extLst>
          </p:cNvPr>
          <p:cNvSpPr/>
          <p:nvPr/>
        </p:nvSpPr>
        <p:spPr>
          <a:xfrm>
            <a:off x="1736612" y="8820426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3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61568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09EA14-AEF1-7840-F970-E299F2D03F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3E1AE599-E83C-4C04-EAB3-93337E56F2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5C0DB047-BC85-229D-A9D7-96476770B5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7A708D5F-88BE-012F-C888-2C648CBF0C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22F7A92A-5609-4449-C613-AFB0B7BBB5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3D9A6352-CB3B-1EB9-8692-48E130667D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CE84424C-A81C-1857-27F6-8463DA5D86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3DD77C3A-202D-7367-1C87-3E45DADE7D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4D3CE2AA-1D05-D56E-41E9-F2B0F68E4D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graphicFrame>
        <p:nvGraphicFramePr>
          <p:cNvPr id="16" name="Group 662">
            <a:extLst>
              <a:ext uri="{FF2B5EF4-FFF2-40B4-BE49-F238E27FC236}">
                <a16:creationId xmlns:a16="http://schemas.microsoft.com/office/drawing/2014/main" id="{2971274A-E87C-CDB0-CE8E-C758790A7D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7722784"/>
              </p:ext>
            </p:extLst>
          </p:nvPr>
        </p:nvGraphicFramePr>
        <p:xfrm>
          <a:off x="9422675" y="1949920"/>
          <a:ext cx="7063858" cy="6051837"/>
        </p:xfrm>
        <a:graphic>
          <a:graphicData uri="http://schemas.openxmlformats.org/drawingml/2006/table">
            <a:tbl>
              <a:tblPr/>
              <a:tblGrid>
                <a:gridCol w="72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430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393446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79352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동물 카테고리 </a:t>
                      </a:r>
                      <a:r>
                        <a:rPr lang="ko-KR" altLang="en-US" sz="2000" b="0" i="1" dirty="0" err="1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선택값에</a:t>
                      </a:r>
                      <a:r>
                        <a:rPr lang="ko-KR" altLang="en-US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  따른 글 </a:t>
                      </a:r>
                      <a:r>
                        <a:rPr lang="ko-KR" altLang="en-US" sz="2000" b="0" i="1" dirty="0" err="1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뱃지</a:t>
                      </a:r>
                      <a:r>
                        <a:rPr lang="ko-KR" altLang="en-US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 제공</a:t>
                      </a:r>
                      <a:endParaRPr lang="en-US" altLang="ko-KR" sz="2000" b="0" i="1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61002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00317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1772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000" dirty="0"/>
                        <a:t>강아지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/>
                        <a:t>고양이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/>
                        <a:t>햄스터</a:t>
                      </a:r>
                      <a:r>
                        <a:rPr lang="en-US" altLang="ko-KR" sz="2000" dirty="0"/>
                        <a:t>, </a:t>
                      </a:r>
                      <a:r>
                        <a:rPr lang="ko-KR" altLang="en-US" sz="2000" dirty="0"/>
                        <a:t>파충류</a:t>
                      </a:r>
                      <a:r>
                        <a:rPr lang="en-US" altLang="ko-KR" sz="2000" dirty="0"/>
                        <a:t>(</a:t>
                      </a:r>
                      <a:r>
                        <a:rPr lang="ko-KR" altLang="en-US" sz="2000" dirty="0"/>
                        <a:t>거북이</a:t>
                      </a:r>
                      <a:r>
                        <a:rPr lang="en-US" altLang="ko-KR" sz="2000" dirty="0"/>
                        <a:t>),</a:t>
                      </a:r>
                      <a:r>
                        <a:rPr lang="ko-KR" altLang="en-US" sz="2000" dirty="0"/>
                        <a:t>기타</a:t>
                      </a:r>
                      <a:endParaRPr lang="en-US" altLang="ko-KR" sz="20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70B14620-F62D-4B89-E20A-0E94F875EF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6896" y="6831004"/>
            <a:ext cx="3199618" cy="2391202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E5C46E68-0FC2-D714-0D7E-498E9AF6E3F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3068" y="4656444"/>
            <a:ext cx="3228655" cy="2209973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D90C2960-CBD7-68E8-B6A9-317A050EF3E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78708" y="2120900"/>
            <a:ext cx="3571894" cy="2586344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6A1AB4F9-0E20-A7EE-F449-CF15F7664C98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l="12648" t="-3502" b="1"/>
          <a:stretch/>
        </p:blipFill>
        <p:spPr>
          <a:xfrm>
            <a:off x="4919140" y="6591300"/>
            <a:ext cx="2977911" cy="2162614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61642C52-FCDE-0AD3-628E-CDCBB24B9E4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653998" y="2884496"/>
            <a:ext cx="4120246" cy="4087804"/>
          </a:xfrm>
          <a:prstGeom prst="rect">
            <a:avLst/>
          </a:prstGeom>
        </p:spPr>
      </p:pic>
      <p:sp>
        <p:nvSpPr>
          <p:cNvPr id="27" name="타원 26">
            <a:extLst>
              <a:ext uri="{FF2B5EF4-FFF2-40B4-BE49-F238E27FC236}">
                <a16:creationId xmlns:a16="http://schemas.microsoft.com/office/drawing/2014/main" id="{DF4835DD-DA02-67CC-BBAE-AEDAC0CE5565}"/>
              </a:ext>
            </a:extLst>
          </p:cNvPr>
          <p:cNvSpPr/>
          <p:nvPr/>
        </p:nvSpPr>
        <p:spPr>
          <a:xfrm>
            <a:off x="1905000" y="1538126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19910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E975A3-47DA-7FA1-4617-B82A3E9213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D2BC7911-952E-7656-06B0-71442B035A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26AF2664-3546-E72B-2DF2-FEB10DD219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BAA16332-8368-17B3-82F9-4ED96F877B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98708218-454C-6AAB-7FBE-38AAE14A37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6FAB0D46-6EB0-4A9A-CB08-64528D9AC6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ADA9AC94-BE23-2B92-9C55-CA7970DE6F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4781FCA9-35D0-8A53-B456-B5EC985842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010798DC-0C88-71D5-6E2E-EB264FF44A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graphicFrame>
        <p:nvGraphicFramePr>
          <p:cNvPr id="16" name="Group 662">
            <a:extLst>
              <a:ext uri="{FF2B5EF4-FFF2-40B4-BE49-F238E27FC236}">
                <a16:creationId xmlns:a16="http://schemas.microsoft.com/office/drawing/2014/main" id="{25E385B4-3047-35D4-253A-689468C709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18761"/>
              </p:ext>
            </p:extLst>
          </p:nvPr>
        </p:nvGraphicFramePr>
        <p:xfrm>
          <a:off x="9401728" y="2247900"/>
          <a:ext cx="7063858" cy="6051837"/>
        </p:xfrm>
        <a:graphic>
          <a:graphicData uri="http://schemas.openxmlformats.org/drawingml/2006/table">
            <a:tbl>
              <a:tblPr/>
              <a:tblGrid>
                <a:gridCol w="72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430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393446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79352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작성된 글 별 좋아요 기능</a:t>
                      </a:r>
                      <a:endParaRPr lang="en-US" altLang="ko-KR" sz="2000" b="0" i="1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61002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00317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1772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000" dirty="0"/>
                        <a:t>클릭 시 좋아요 여부를 </a:t>
                      </a:r>
                      <a:r>
                        <a:rPr lang="en-US" altLang="ko-KR" sz="2000" dirty="0"/>
                        <a:t>DB</a:t>
                      </a:r>
                      <a:r>
                        <a:rPr lang="ko-KR" altLang="en-US" sz="2000" dirty="0"/>
                        <a:t>로 </a:t>
                      </a:r>
                      <a:r>
                        <a:rPr lang="en-US" altLang="ko-KR" sz="2000" dirty="0"/>
                        <a:t>INSERT</a:t>
                      </a:r>
                    </a:p>
                    <a:p>
                      <a:r>
                        <a:rPr lang="ko-KR" altLang="en-US" sz="2000" dirty="0" err="1"/>
                        <a:t>인기글</a:t>
                      </a:r>
                      <a:r>
                        <a:rPr lang="ko-KR" altLang="en-US" sz="2000" dirty="0"/>
                        <a:t> 정렬 기준으로 적용됨</a:t>
                      </a:r>
                      <a:endParaRPr lang="en-US" altLang="ko-KR" sz="20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2" name="그림 11">
            <a:extLst>
              <a:ext uri="{FF2B5EF4-FFF2-40B4-BE49-F238E27FC236}">
                <a16:creationId xmlns:a16="http://schemas.microsoft.com/office/drawing/2014/main" id="{0A65B764-8FF4-3938-B1ED-A2DFCFDDA8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3000" y="1594679"/>
            <a:ext cx="4608545" cy="277301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A6D232B1-35F9-40AA-9B53-29639190970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98550" y="5397500"/>
            <a:ext cx="7137400" cy="3628882"/>
          </a:xfrm>
          <a:prstGeom prst="rect">
            <a:avLst/>
          </a:prstGeom>
        </p:spPr>
      </p:pic>
      <p:sp>
        <p:nvSpPr>
          <p:cNvPr id="15" name="타원 14">
            <a:extLst>
              <a:ext uri="{FF2B5EF4-FFF2-40B4-BE49-F238E27FC236}">
                <a16:creationId xmlns:a16="http://schemas.microsoft.com/office/drawing/2014/main" id="{30ABCA7E-3F72-6469-E073-68EAEE680151}"/>
              </a:ext>
            </a:extLst>
          </p:cNvPr>
          <p:cNvSpPr/>
          <p:nvPr/>
        </p:nvSpPr>
        <p:spPr>
          <a:xfrm>
            <a:off x="5738394" y="4769479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842382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D89FC6-7B59-E293-DB19-53E6C0D441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31BC92B0-C094-2610-2A2C-021FD167CA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5C569510-0F70-ABA7-A21F-ECEF09CDF7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1E50E9FB-3F20-D7DE-BB7F-1D718EF960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961E7666-EFBC-3625-FA9C-298E6E04A7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D21387BB-AFFC-737F-E58A-759C5082A3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041A68DE-50F6-5B4D-927E-81614735B3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94B9FDC5-2360-D61B-CB13-06790A6D34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1925DFCA-F8D9-D0FC-30A0-EDAAC37C24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graphicFrame>
        <p:nvGraphicFramePr>
          <p:cNvPr id="16" name="Group 662">
            <a:extLst>
              <a:ext uri="{FF2B5EF4-FFF2-40B4-BE49-F238E27FC236}">
                <a16:creationId xmlns:a16="http://schemas.microsoft.com/office/drawing/2014/main" id="{60268F24-29F0-6430-1920-72C1400F1E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3030497"/>
              </p:ext>
            </p:extLst>
          </p:nvPr>
        </p:nvGraphicFramePr>
        <p:xfrm>
          <a:off x="9401728" y="2247900"/>
          <a:ext cx="7063858" cy="6051837"/>
        </p:xfrm>
        <a:graphic>
          <a:graphicData uri="http://schemas.openxmlformats.org/drawingml/2006/table">
            <a:tbl>
              <a:tblPr/>
              <a:tblGrid>
                <a:gridCol w="72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430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393446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79352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메인 페이지 쇼핑관련 정보제공</a:t>
                      </a:r>
                      <a:endParaRPr lang="en-US" altLang="ko-KR" sz="2000" b="0" i="1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61002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00317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1772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000" dirty="0"/>
                        <a:t>상품 데이터를 랜덤으로 추출하여 정보 제공</a:t>
                      </a:r>
                      <a:endParaRPr lang="en-US" altLang="ko-KR" sz="20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FBA0C0CA-FF78-743E-C1B2-90448AC0E2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0600" y="1395896"/>
            <a:ext cx="7023100" cy="7837004"/>
          </a:xfrm>
          <a:prstGeom prst="rect">
            <a:avLst/>
          </a:prstGeom>
        </p:spPr>
      </p:pic>
      <p:sp>
        <p:nvSpPr>
          <p:cNvPr id="13" name="타원 12">
            <a:extLst>
              <a:ext uri="{FF2B5EF4-FFF2-40B4-BE49-F238E27FC236}">
                <a16:creationId xmlns:a16="http://schemas.microsoft.com/office/drawing/2014/main" id="{84B8C176-F732-0ABF-18B6-43793FDE5E37}"/>
              </a:ext>
            </a:extLst>
          </p:cNvPr>
          <p:cNvSpPr/>
          <p:nvPr/>
        </p:nvSpPr>
        <p:spPr>
          <a:xfrm>
            <a:off x="3962400" y="2025525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545654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graphicFrame>
        <p:nvGraphicFramePr>
          <p:cNvPr id="16" name="Group 662"/>
          <p:cNvGraphicFramePr>
            <a:graphicFrameLocks noGrp="1"/>
          </p:cNvGraphicFramePr>
          <p:nvPr/>
        </p:nvGraphicFramePr>
        <p:xfrm>
          <a:off x="9401728" y="2247900"/>
          <a:ext cx="7063858" cy="7269557"/>
        </p:xfrm>
        <a:graphic>
          <a:graphicData uri="http://schemas.openxmlformats.org/drawingml/2006/table">
            <a:tbl>
              <a:tblPr/>
              <a:tblGrid>
                <a:gridCol w="72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430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393446">
                <a:tc gridSpan="2"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altLang="ko-KR" sz="20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79352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defRPr/>
                      </a:pPr>
                      <a:r>
                        <a:rPr lang="ko-KR" altLang="en-US" sz="2000" b="0" i="1">
                          <a:solidFill>
                            <a:srgbClr val="FF0000"/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메인 페이지 쇼핑관련 정보제공</a:t>
                      </a:r>
                      <a:r>
                        <a:rPr lang="en-US" altLang="ko-KR" sz="2000" b="0" i="1">
                          <a:solidFill>
                            <a:srgbClr val="FF0000"/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(</a:t>
                      </a:r>
                      <a:r>
                        <a:rPr lang="ko-KR" altLang="en-US" sz="2000" b="0" i="1">
                          <a:solidFill>
                            <a:srgbClr val="FF0000"/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품목별 추천 상품</a:t>
                      </a:r>
                      <a:r>
                        <a:rPr lang="en-US" altLang="ko-KR" sz="2000" b="0" i="1">
                          <a:solidFill>
                            <a:srgbClr val="FF0000"/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)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61002">
                <a:tc gridSpan="2"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altLang="ko-KR" sz="20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en-US" altLang="ko-KR" sz="900" b="1" i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/>
                        <a:ea typeface="나눔고딕"/>
                        <a:sym typeface="Wingdings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00317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2000" b="1" i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1772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r>
                        <a:rPr lang="ko-KR" altLang="en-US" sz="2000"/>
                        <a:t>상품 데이터를 랜덤으로 추출하여 정보 제공</a:t>
                      </a:r>
                      <a:endParaRPr lang="en-US" altLang="ko-KR" sz="200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1772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2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r>
                        <a:rPr lang="ko-KR" altLang="en-US" sz="2000"/>
                        <a:t>각 카테고리 별 클릭시 해당 데이터만 확인 가능</a:t>
                      </a:r>
                      <a:endParaRPr lang="en-US" altLang="ko-KR" sz="200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609455" y="1218652"/>
            <a:ext cx="7880531" cy="7849695"/>
          </a:xfrm>
          <a:prstGeom prst="rect">
            <a:avLst/>
          </a:prstGeom>
        </p:spPr>
      </p:pic>
      <p:sp>
        <p:nvSpPr>
          <p:cNvPr id="13" name="타원 12"/>
          <p:cNvSpPr/>
          <p:nvPr/>
        </p:nvSpPr>
        <p:spPr>
          <a:xfrm>
            <a:off x="2590800" y="1463964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solidFill>
                  <a:srgbClr val="FF0000"/>
                </a:solidFill>
              </a:rPr>
              <a:t>1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7" name="직사각형 19"/>
          <p:cNvSpPr/>
          <p:nvPr/>
        </p:nvSpPr>
        <p:spPr>
          <a:xfrm>
            <a:off x="3935760" y="1844824"/>
            <a:ext cx="2340260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9" name="타원 12"/>
          <p:cNvSpPr/>
          <p:nvPr/>
        </p:nvSpPr>
        <p:spPr>
          <a:xfrm>
            <a:off x="5754254" y="1458780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solidFill>
                  <a:srgbClr val="FF0000"/>
                </a:solidFill>
              </a:rPr>
              <a:t>2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1"/>
          <p:cNvSpPr txBox="1"/>
          <p:nvPr/>
        </p:nvSpPr>
        <p:spPr>
          <a:xfrm>
            <a:off x="1143000" y="393616"/>
            <a:ext cx="8851900" cy="12700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99600"/>
              </a:lnSpc>
              <a:defRPr/>
            </a:pPr>
            <a:r>
              <a:rPr lang="ko-KR" altLang="en-US" sz="2400" b="0" i="0" u="sng" spc="-200">
                <a:solidFill>
                  <a:srgbClr val="3E372E"/>
                </a:solidFill>
                <a:latin typeface="+mj-ea"/>
                <a:ea typeface="+mj-ea"/>
              </a:rPr>
              <a:t>프로젝트 개요</a:t>
            </a:r>
            <a:r>
              <a:rPr lang="en-US" altLang="ko-KR" sz="2400" b="0" i="0" u="sng" spc="-200">
                <a:solidFill>
                  <a:srgbClr val="3E372E"/>
                </a:solidFill>
                <a:latin typeface="+mj-ea"/>
                <a:ea typeface="+mj-ea"/>
              </a:rPr>
              <a:t>/</a:t>
            </a:r>
            <a:r>
              <a:rPr lang="ko-KR" altLang="en-US" sz="2400" b="0" i="0" u="sng" spc="-200">
                <a:solidFill>
                  <a:srgbClr val="3E372E"/>
                </a:solidFill>
                <a:latin typeface="+mj-ea"/>
                <a:ea typeface="+mj-ea"/>
              </a:rPr>
              <a:t>설명</a:t>
            </a:r>
            <a:endParaRPr lang="ko-KR" sz="2400" b="0" i="0" u="sng" spc="-200">
              <a:solidFill>
                <a:srgbClr val="3E372E"/>
              </a:solidFill>
              <a:latin typeface="+mj-ea"/>
              <a:ea typeface="+mj-ea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2864386" y="1888037"/>
            <a:ext cx="13226514" cy="1103233"/>
          </a:xfrm>
          <a:prstGeom prst="roundRect">
            <a:avLst>
              <a:gd name="adj" fmla="val 21282"/>
            </a:avLst>
          </a:prstGeom>
          <a:noFill/>
          <a:ln w="19050">
            <a:solidFill>
              <a:srgbClr val="7F7F7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1">
              <a:lnSpc>
                <a:spcPct val="150000"/>
              </a:lnSpc>
              <a:defRPr/>
            </a:pPr>
            <a:r>
              <a:rPr lang="ko-KR" altLang="en-US" b="1">
                <a:solidFill>
                  <a:srgbClr val="404040"/>
                </a:solidFill>
                <a:latin typeface="+mj-ea"/>
                <a:ea typeface="+mj-ea"/>
              </a:rPr>
              <a:t>프로젝트 명 </a:t>
            </a:r>
            <a:r>
              <a:rPr lang="en-US" altLang="ko-KR">
                <a:solidFill>
                  <a:srgbClr val="404040"/>
                </a:solidFill>
                <a:latin typeface="+mj-ea"/>
                <a:ea typeface="+mj-ea"/>
              </a:rPr>
              <a:t/>
            </a:r>
            <a:br>
              <a:rPr lang="en-US" altLang="ko-KR">
                <a:solidFill>
                  <a:srgbClr val="404040"/>
                </a:solidFill>
                <a:latin typeface="+mj-ea"/>
                <a:ea typeface="+mj-ea"/>
              </a:rPr>
            </a:br>
            <a:r>
              <a:rPr lang="ko-KR" altLang="en-US">
                <a:solidFill>
                  <a:srgbClr val="404040"/>
                </a:solidFill>
                <a:latin typeface="+mj-ea"/>
                <a:ea typeface="+mj-ea"/>
              </a:rPr>
              <a:t>행복한 발걸음</a:t>
            </a:r>
            <a:r>
              <a:rPr lang="en-US" altLang="ko-KR">
                <a:solidFill>
                  <a:srgbClr val="404040"/>
                </a:solidFill>
                <a:latin typeface="+mj-ea"/>
                <a:ea typeface="+mj-ea"/>
              </a:rPr>
              <a:t>(Happy Steps)</a:t>
            </a:r>
            <a:endParaRPr lang="ko-KR" altLang="en-US">
              <a:solidFill>
                <a:srgbClr val="404040"/>
              </a:solidFill>
              <a:latin typeface="+mj-ea"/>
              <a:ea typeface="+mj-ea"/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2875533" y="5202915"/>
            <a:ext cx="13204217" cy="1198389"/>
          </a:xfrm>
          <a:prstGeom prst="roundRect">
            <a:avLst>
              <a:gd name="adj" fmla="val 21282"/>
            </a:avLst>
          </a:prstGeom>
          <a:noFill/>
          <a:ln w="19050">
            <a:solidFill>
              <a:srgbClr val="7F7F7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1">
              <a:lnSpc>
                <a:spcPct val="150000"/>
              </a:lnSpc>
              <a:defRPr/>
            </a:pPr>
            <a:r>
              <a:rPr lang="ko-KR" altLang="en-US" b="1">
                <a:solidFill>
                  <a:srgbClr val="404040"/>
                </a:solidFill>
                <a:latin typeface="+mj-ea"/>
                <a:ea typeface="+mj-ea"/>
              </a:rPr>
              <a:t>주요 구현 기능 </a:t>
            </a:r>
          </a:p>
          <a:p>
            <a:pPr lvl="1">
              <a:lnSpc>
                <a:spcPct val="150000"/>
              </a:lnSpc>
              <a:defRPr/>
            </a:pPr>
            <a:r>
              <a:rPr lang="ko-KR" altLang="en-US">
                <a:solidFill>
                  <a:schemeClr val="tx1"/>
                </a:solidFill>
                <a:latin typeface="+mj-ea"/>
                <a:ea typeface="+mj-ea"/>
              </a:rPr>
              <a:t>반려동물 제품 판매</a:t>
            </a:r>
            <a:r>
              <a:rPr lang="en-US" altLang="ko-KR">
                <a:solidFill>
                  <a:schemeClr val="tx1"/>
                </a:solidFill>
                <a:latin typeface="+mj-ea"/>
                <a:ea typeface="+mj-ea"/>
              </a:rPr>
              <a:t>, </a:t>
            </a:r>
            <a:r>
              <a:rPr lang="ko-KR" altLang="en-US">
                <a:solidFill>
                  <a:schemeClr val="tx1"/>
                </a:solidFill>
                <a:latin typeface="+mj-ea"/>
                <a:ea typeface="+mj-ea"/>
              </a:rPr>
              <a:t>유기동물 입양</a:t>
            </a:r>
            <a:r>
              <a:rPr lang="en-US" altLang="ko-KR">
                <a:solidFill>
                  <a:schemeClr val="tx1"/>
                </a:solidFill>
                <a:latin typeface="+mj-ea"/>
                <a:ea typeface="+mj-ea"/>
              </a:rPr>
              <a:t>, </a:t>
            </a:r>
            <a:r>
              <a:rPr lang="ko-KR" altLang="en-US">
                <a:solidFill>
                  <a:schemeClr val="tx1"/>
                </a:solidFill>
                <a:latin typeface="+mj-ea"/>
                <a:ea typeface="+mj-ea"/>
              </a:rPr>
              <a:t>커뮤니티 기능을 결합한 이커머스</a:t>
            </a:r>
          </a:p>
        </p:txBody>
      </p:sp>
      <p:sp>
        <p:nvSpPr>
          <p:cNvPr id="24" name="모서리가 둥근 직사각형 23"/>
          <p:cNvSpPr/>
          <p:nvPr/>
        </p:nvSpPr>
        <p:spPr>
          <a:xfrm>
            <a:off x="2864385" y="6878558"/>
            <a:ext cx="13226513" cy="1520405"/>
          </a:xfrm>
          <a:prstGeom prst="roundRect">
            <a:avLst>
              <a:gd name="adj" fmla="val 21282"/>
            </a:avLst>
          </a:prstGeom>
          <a:noFill/>
          <a:ln w="19050">
            <a:solidFill>
              <a:srgbClr val="7F7F7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1">
              <a:defRPr/>
            </a:pPr>
            <a:r>
              <a:rPr lang="ko-KR" altLang="en-US" sz="2000">
                <a:solidFill>
                  <a:srgbClr val="404040"/>
                </a:solidFill>
                <a:latin typeface="+mj-ea"/>
                <a:ea typeface="+mj-ea"/>
              </a:rPr>
              <a:t>하나의 사이트에서  사랑하는 반려동물에게 필요한 상품을 구매할 수 있음</a:t>
            </a:r>
          </a:p>
          <a:p>
            <a:pPr lvl="1">
              <a:defRPr/>
            </a:pPr>
            <a:r>
              <a:rPr lang="ko-KR" altLang="en-US" sz="2000">
                <a:solidFill>
                  <a:srgbClr val="404040"/>
                </a:solidFill>
                <a:latin typeface="+mj-ea"/>
                <a:ea typeface="+mj-ea"/>
              </a:rPr>
              <a:t>유기동물 입양문화의 확산으로 선한 영향력 및 문화형성</a:t>
            </a:r>
          </a:p>
          <a:p>
            <a:pPr lvl="1">
              <a:defRPr/>
            </a:pPr>
            <a:r>
              <a:rPr lang="ko-KR" altLang="en-US" sz="2000">
                <a:solidFill>
                  <a:srgbClr val="404040"/>
                </a:solidFill>
                <a:latin typeface="+mj-ea"/>
                <a:ea typeface="+mj-ea"/>
              </a:rPr>
              <a:t>다양한 반려동물들에 대한 커뮤니티 기능</a:t>
            </a:r>
          </a:p>
          <a:p>
            <a:pPr lvl="1">
              <a:defRPr/>
            </a:pPr>
            <a:r>
              <a:rPr lang="ko-KR" altLang="en-US" sz="2000">
                <a:solidFill>
                  <a:srgbClr val="404040"/>
                </a:solidFill>
                <a:latin typeface="+mj-ea"/>
                <a:ea typeface="+mj-ea"/>
              </a:rPr>
              <a:t>유기동물</a:t>
            </a:r>
            <a:r>
              <a:rPr lang="en-US" altLang="ko-KR" sz="2000">
                <a:solidFill>
                  <a:srgbClr val="404040"/>
                </a:solidFill>
                <a:latin typeface="+mj-ea"/>
                <a:ea typeface="+mj-ea"/>
              </a:rPr>
              <a:t>, </a:t>
            </a:r>
            <a:r>
              <a:rPr lang="ko-KR" altLang="en-US" sz="2000">
                <a:solidFill>
                  <a:srgbClr val="404040"/>
                </a:solidFill>
                <a:latin typeface="+mj-ea"/>
                <a:ea typeface="+mj-ea"/>
              </a:rPr>
              <a:t>동물병원</a:t>
            </a:r>
            <a:r>
              <a:rPr lang="en-US" altLang="ko-KR" sz="2000">
                <a:solidFill>
                  <a:srgbClr val="404040"/>
                </a:solidFill>
                <a:latin typeface="+mj-ea"/>
                <a:ea typeface="+mj-ea"/>
              </a:rPr>
              <a:t>,</a:t>
            </a:r>
            <a:r>
              <a:rPr lang="ko-KR" altLang="en-US" sz="2000">
                <a:solidFill>
                  <a:srgbClr val="404040"/>
                </a:solidFill>
                <a:latin typeface="+mj-ea"/>
                <a:ea typeface="+mj-ea"/>
              </a:rPr>
              <a:t>동물약국에 대한 정보 제공</a:t>
            </a:r>
          </a:p>
        </p:txBody>
      </p:sp>
      <p:sp>
        <p:nvSpPr>
          <p:cNvPr id="31" name="모서리가 둥근 직사각형 30"/>
          <p:cNvSpPr/>
          <p:nvPr/>
        </p:nvSpPr>
        <p:spPr>
          <a:xfrm>
            <a:off x="2864386" y="3559856"/>
            <a:ext cx="13215365" cy="1270000"/>
          </a:xfrm>
          <a:prstGeom prst="roundRect">
            <a:avLst>
              <a:gd name="adj" fmla="val 21282"/>
            </a:avLst>
          </a:prstGeom>
          <a:noFill/>
          <a:ln w="19050">
            <a:solidFill>
              <a:srgbClr val="7F7F7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1">
              <a:lnSpc>
                <a:spcPct val="150000"/>
              </a:lnSpc>
              <a:defRPr/>
            </a:pPr>
            <a:r>
              <a:rPr lang="ko-KR" altLang="en-US" b="1">
                <a:solidFill>
                  <a:srgbClr val="404040"/>
                </a:solidFill>
                <a:latin typeface="+mj-ea"/>
                <a:ea typeface="+mj-ea"/>
              </a:rPr>
              <a:t>배경 및 필요성</a:t>
            </a:r>
          </a:p>
          <a:p>
            <a:pPr lvl="1">
              <a:lnSpc>
                <a:spcPct val="150000"/>
              </a:lnSpc>
              <a:defRPr/>
            </a:pPr>
            <a:r>
              <a:rPr lang="ko-KR" altLang="en-US">
                <a:solidFill>
                  <a:srgbClr val="404040"/>
                </a:solidFill>
                <a:latin typeface="+mj-ea"/>
                <a:ea typeface="+mj-ea"/>
              </a:rPr>
              <a:t>반려동물의 증가에 따른 유기동물 증가를 배경으로 </a:t>
            </a:r>
            <a:r>
              <a:rPr lang="en-US" altLang="ko-KR">
                <a:solidFill>
                  <a:srgbClr val="404040"/>
                </a:solidFill>
                <a:latin typeface="+mj-ea"/>
                <a:ea typeface="+mj-ea"/>
              </a:rPr>
              <a:t>, </a:t>
            </a:r>
            <a:r>
              <a:rPr lang="ko-KR" altLang="en-US">
                <a:solidFill>
                  <a:srgbClr val="404040"/>
                </a:solidFill>
                <a:latin typeface="+mj-ea"/>
                <a:ea typeface="+mj-ea"/>
              </a:rPr>
              <a:t>반려동물 제품 판매</a:t>
            </a:r>
            <a:r>
              <a:rPr lang="en-US" altLang="ko-KR">
                <a:solidFill>
                  <a:srgbClr val="404040"/>
                </a:solidFill>
                <a:latin typeface="+mj-ea"/>
                <a:ea typeface="+mj-ea"/>
              </a:rPr>
              <a:t>, </a:t>
            </a:r>
            <a:r>
              <a:rPr lang="ko-KR" altLang="en-US">
                <a:solidFill>
                  <a:srgbClr val="404040"/>
                </a:solidFill>
                <a:latin typeface="+mj-ea"/>
                <a:ea typeface="+mj-ea"/>
              </a:rPr>
              <a:t>유기동물 입양</a:t>
            </a:r>
            <a:r>
              <a:rPr lang="en-US" altLang="ko-KR">
                <a:solidFill>
                  <a:srgbClr val="404040"/>
                </a:solidFill>
                <a:latin typeface="+mj-ea"/>
                <a:ea typeface="+mj-ea"/>
              </a:rPr>
              <a:t>. </a:t>
            </a:r>
            <a:r>
              <a:rPr lang="ko-KR" altLang="en-US">
                <a:solidFill>
                  <a:srgbClr val="404040"/>
                </a:solidFill>
                <a:latin typeface="+mj-ea"/>
                <a:ea typeface="+mj-ea"/>
              </a:rPr>
              <a:t>커뮤니티 기능을 결합한 이커머스 플랫폼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443148" y="1888037"/>
            <a:ext cx="1237624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6600" b="1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>
                    <a:lumMod val="50000"/>
                    <a:alpha val="50000"/>
                  </a:schemeClr>
                </a:solidFill>
                <a:latin typeface="+mj-ea"/>
                <a:ea typeface="+mj-ea"/>
              </a:rPr>
              <a:t>01</a:t>
            </a:r>
            <a:endParaRPr lang="ko-KR" altLang="en-US" sz="6600">
              <a:solidFill>
                <a:schemeClr val="tx2">
                  <a:lumMod val="50000"/>
                  <a:alpha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456595" y="3573641"/>
            <a:ext cx="1237624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6600" b="1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>
                    <a:lumMod val="50000"/>
                    <a:alpha val="50000"/>
                  </a:schemeClr>
                </a:solidFill>
                <a:latin typeface="+mj-ea"/>
                <a:ea typeface="+mj-ea"/>
              </a:rPr>
              <a:t>02</a:t>
            </a:r>
            <a:endParaRPr lang="ko-KR" altLang="en-US" sz="6600">
              <a:solidFill>
                <a:schemeClr val="tx2">
                  <a:lumMod val="50000"/>
                  <a:alpha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456595" y="5259245"/>
            <a:ext cx="1237624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6600" b="1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>
                    <a:lumMod val="50000"/>
                    <a:alpha val="50000"/>
                  </a:schemeClr>
                </a:solidFill>
                <a:latin typeface="+mj-ea"/>
                <a:ea typeface="+mj-ea"/>
              </a:rPr>
              <a:t>03</a:t>
            </a:r>
            <a:endParaRPr lang="ko-KR" altLang="en-US" sz="6600">
              <a:solidFill>
                <a:schemeClr val="tx2">
                  <a:lumMod val="50000"/>
                  <a:alpha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456595" y="6878558"/>
            <a:ext cx="1237624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6600" b="1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>
                    <a:lumMod val="50000"/>
                    <a:alpha val="50000"/>
                  </a:schemeClr>
                </a:solidFill>
                <a:latin typeface="+mj-ea"/>
                <a:ea typeface="+mj-ea"/>
              </a:rPr>
              <a:t>04</a:t>
            </a:r>
            <a:endParaRPr lang="ko-KR" altLang="en-US" sz="6600">
              <a:solidFill>
                <a:schemeClr val="tx2">
                  <a:lumMod val="50000"/>
                  <a:alpha val="50000"/>
                </a:schemeClr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graphicFrame>
        <p:nvGraphicFramePr>
          <p:cNvPr id="16" name="Group 662"/>
          <p:cNvGraphicFramePr>
            <a:graphicFrameLocks noGrp="1"/>
          </p:cNvGraphicFramePr>
          <p:nvPr/>
        </p:nvGraphicFramePr>
        <p:xfrm>
          <a:off x="9401728" y="2247900"/>
          <a:ext cx="7063858" cy="7269557"/>
        </p:xfrm>
        <a:graphic>
          <a:graphicData uri="http://schemas.openxmlformats.org/drawingml/2006/table">
            <a:tbl>
              <a:tblPr/>
              <a:tblGrid>
                <a:gridCol w="72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430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393446">
                <a:tc gridSpan="2"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altLang="ko-KR" sz="20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79352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defRPr/>
                      </a:pPr>
                      <a:r>
                        <a:rPr lang="ko-KR" altLang="en-US" sz="2000" b="0" i="1">
                          <a:solidFill>
                            <a:srgbClr val="FF0000"/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메인 페이지 쇼핑관련 정보제공</a:t>
                      </a:r>
                      <a:r>
                        <a:rPr lang="en-US" altLang="ko-KR" sz="2000" b="0" i="1">
                          <a:solidFill>
                            <a:srgbClr val="FF0000"/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(</a:t>
                      </a:r>
                      <a:r>
                        <a:rPr lang="ko-KR" altLang="en-US" sz="2000" b="0" i="1">
                          <a:solidFill>
                            <a:srgbClr val="FF0000"/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품목별 추천 상품</a:t>
                      </a:r>
                      <a:r>
                        <a:rPr lang="en-US" altLang="ko-KR" sz="2000" b="0" i="1">
                          <a:solidFill>
                            <a:srgbClr val="FF0000"/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)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61002">
                <a:tc gridSpan="2"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altLang="ko-KR" sz="20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en-US" altLang="ko-KR" sz="900" b="1" i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/>
                        <a:ea typeface="나눔고딕"/>
                        <a:sym typeface="Wingdings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00317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2000" b="1" i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1772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r>
                        <a:rPr lang="ko-KR" altLang="en-US" sz="2000"/>
                        <a:t>상품 데이터를 랜덤으로 추출하여 정보 제공</a:t>
                      </a:r>
                      <a:endParaRPr lang="en-US" altLang="ko-KR" sz="200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1772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2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r>
                        <a:rPr lang="ko-KR" altLang="en-US" sz="2000"/>
                        <a:t>각 카테고리 별 클릭시 해당 데이터만 확인 가능</a:t>
                      </a:r>
                      <a:endParaRPr lang="en-US" altLang="ko-KR" sz="200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762000" y="634357"/>
            <a:ext cx="6658086" cy="3315343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609600" y="3818936"/>
            <a:ext cx="7086600" cy="3151972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896907" y="6794561"/>
            <a:ext cx="6388271" cy="2858082"/>
          </a:xfrm>
          <a:prstGeom prst="rect">
            <a:avLst/>
          </a:prstGeom>
        </p:spPr>
      </p:pic>
      <p:sp>
        <p:nvSpPr>
          <p:cNvPr id="18" name="타원 17"/>
          <p:cNvSpPr/>
          <p:nvPr/>
        </p:nvSpPr>
        <p:spPr>
          <a:xfrm>
            <a:off x="7961166" y="4594790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solidFill>
                  <a:srgbClr val="FF0000"/>
                </a:solidFill>
              </a:rPr>
              <a:t>2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9" name="직사각형 19"/>
          <p:cNvSpPr/>
          <p:nvPr/>
        </p:nvSpPr>
        <p:spPr>
          <a:xfrm>
            <a:off x="4007768" y="1124744"/>
            <a:ext cx="468052" cy="2520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4403812" y="4041068"/>
            <a:ext cx="468052" cy="2520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1" name="직사각형 19"/>
          <p:cNvSpPr/>
          <p:nvPr/>
        </p:nvSpPr>
        <p:spPr>
          <a:xfrm>
            <a:off x="4583832" y="6957392"/>
            <a:ext cx="468052" cy="2520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5E38E7-8B3C-8473-9842-3312CD1534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B738FBAD-FB50-17F2-6592-5D2867AF94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A28F2F82-34C5-BFC5-4A39-1885C56D0E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A53FC351-1BEC-1024-014D-7EFCE98DCD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D0842441-2D26-D91D-7289-66D10914CA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AA6AA0A1-77C6-3849-58C1-AFF9A4A35A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D598A4A1-826A-2001-C615-64E975FA27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7E5CC291-780D-B532-517C-F37C292FC4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EB8DCA05-CC17-E2C2-AB8D-BB7E8E99F3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graphicFrame>
        <p:nvGraphicFramePr>
          <p:cNvPr id="16" name="Group 662">
            <a:extLst>
              <a:ext uri="{FF2B5EF4-FFF2-40B4-BE49-F238E27FC236}">
                <a16:creationId xmlns:a16="http://schemas.microsoft.com/office/drawing/2014/main" id="{955E531F-06AC-D495-6671-2BFB997194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8326945"/>
              </p:ext>
            </p:extLst>
          </p:nvPr>
        </p:nvGraphicFramePr>
        <p:xfrm>
          <a:off x="9401728" y="2247900"/>
          <a:ext cx="7063858" cy="7269557"/>
        </p:xfrm>
        <a:graphic>
          <a:graphicData uri="http://schemas.openxmlformats.org/drawingml/2006/table">
            <a:tbl>
              <a:tblPr/>
              <a:tblGrid>
                <a:gridCol w="72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430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393446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79352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입양후기 및 공고 </a:t>
                      </a:r>
                      <a:r>
                        <a:rPr lang="ko-KR" altLang="en-US" sz="2000" b="0" i="1" dirty="0" err="1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보러가기</a:t>
                      </a:r>
                      <a:endParaRPr lang="en-US" altLang="ko-KR" sz="2000" b="0" i="1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61002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00317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1772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000" dirty="0"/>
                        <a:t>입양후기 게시판  </a:t>
                      </a:r>
                      <a:r>
                        <a:rPr lang="ko-KR" altLang="en-US" sz="2000" dirty="0" err="1"/>
                        <a:t>보러가기</a:t>
                      </a:r>
                      <a:endParaRPr lang="en-US" altLang="ko-KR" sz="20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1772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2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000" dirty="0"/>
                        <a:t>메인 페이지 입양 공고 동물 확인 기능</a:t>
                      </a:r>
                      <a:endParaRPr lang="en-US" altLang="ko-KR" sz="20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8438753"/>
                  </a:ext>
                </a:extLst>
              </a:tr>
            </a:tbl>
          </a:graphicData>
        </a:graphic>
      </p:graphicFrame>
      <p:pic>
        <p:nvPicPr>
          <p:cNvPr id="12" name="그림 11">
            <a:extLst>
              <a:ext uri="{FF2B5EF4-FFF2-40B4-BE49-F238E27FC236}">
                <a16:creationId xmlns:a16="http://schemas.microsoft.com/office/drawing/2014/main" id="{FB9E006A-DE30-C65B-3E0E-7938694D69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5321" y="1298066"/>
            <a:ext cx="7087589" cy="7884034"/>
          </a:xfrm>
          <a:prstGeom prst="rect">
            <a:avLst/>
          </a:prstGeom>
        </p:spPr>
      </p:pic>
      <p:sp>
        <p:nvSpPr>
          <p:cNvPr id="13" name="타원 12">
            <a:extLst>
              <a:ext uri="{FF2B5EF4-FFF2-40B4-BE49-F238E27FC236}">
                <a16:creationId xmlns:a16="http://schemas.microsoft.com/office/drawing/2014/main" id="{14B07869-4A60-5169-020F-55239D20A9CA}"/>
              </a:ext>
            </a:extLst>
          </p:cNvPr>
          <p:cNvSpPr/>
          <p:nvPr/>
        </p:nvSpPr>
        <p:spPr>
          <a:xfrm>
            <a:off x="7976494" y="4550064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E9B34D66-2D4E-84D6-925F-D7861419BAC1}"/>
              </a:ext>
            </a:extLst>
          </p:cNvPr>
          <p:cNvSpPr/>
          <p:nvPr/>
        </p:nvSpPr>
        <p:spPr>
          <a:xfrm>
            <a:off x="7863792" y="7586469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164290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30115D-8CAC-A136-D560-050CAC1BAF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1E53DF0-7D88-E1F0-BB51-586A63686D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F8670A18-15AD-5CA5-A122-B504513551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C920DE94-0E7B-AE5E-0F77-5A96A9BCFD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721330AF-B25D-B9ED-A9D7-C7DAAA2737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235AFBC9-F110-0406-AAD5-8C81B6C6E2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212DBEAD-AB75-93D9-86DB-8545987B86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FD3B3CCD-AF1B-A0E2-0D61-3C44F63DDA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2DFDA030-9856-AC82-4C3D-5AA19C3F5E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graphicFrame>
        <p:nvGraphicFramePr>
          <p:cNvPr id="16" name="Group 662">
            <a:extLst>
              <a:ext uri="{FF2B5EF4-FFF2-40B4-BE49-F238E27FC236}">
                <a16:creationId xmlns:a16="http://schemas.microsoft.com/office/drawing/2014/main" id="{89B73B37-D2F0-4F03-B0B6-0367AC31EE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1160621"/>
              </p:ext>
            </p:extLst>
          </p:nvPr>
        </p:nvGraphicFramePr>
        <p:xfrm>
          <a:off x="9401728" y="723900"/>
          <a:ext cx="7063858" cy="8793559"/>
        </p:xfrm>
        <a:graphic>
          <a:graphicData uri="http://schemas.openxmlformats.org/drawingml/2006/table">
            <a:tbl>
              <a:tblPr/>
              <a:tblGrid>
                <a:gridCol w="72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430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685570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10450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소개 페이지</a:t>
                      </a:r>
                      <a:endParaRPr lang="en-US" altLang="ko-KR" sz="2000" b="0" i="1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20540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3098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7300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000" dirty="0"/>
                        <a:t>상단 카테고리 </a:t>
                      </a:r>
                      <a:r>
                        <a:rPr lang="ko-KR" altLang="en-US" sz="2000" dirty="0" err="1"/>
                        <a:t>클릭시</a:t>
                      </a:r>
                      <a:r>
                        <a:rPr lang="ko-KR" altLang="en-US" sz="2000" dirty="0"/>
                        <a:t> </a:t>
                      </a:r>
                      <a:r>
                        <a:rPr lang="en-US" altLang="ko-KR" sz="2000" dirty="0"/>
                        <a:t>(</a:t>
                      </a:r>
                      <a:r>
                        <a:rPr lang="ko-KR" altLang="en-US" sz="2000" dirty="0"/>
                        <a:t>서비스안내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/>
                        <a:t>윤리강령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/>
                        <a:t>미션</a:t>
                      </a:r>
                      <a:r>
                        <a:rPr lang="en-US" altLang="ko-KR" sz="2000" dirty="0"/>
                        <a:t>/</a:t>
                      </a:r>
                      <a:r>
                        <a:rPr lang="ko-KR" altLang="en-US" sz="2000" dirty="0"/>
                        <a:t>비전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/>
                        <a:t>조직도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/>
                        <a:t>오시는 길 </a:t>
                      </a:r>
                      <a:r>
                        <a:rPr lang="en-US" altLang="ko-KR" sz="2000" dirty="0"/>
                        <a:t>)</a:t>
                      </a:r>
                      <a:r>
                        <a:rPr lang="ko-KR" altLang="en-US" sz="2000" dirty="0"/>
                        <a:t>이동</a:t>
                      </a:r>
                      <a:endParaRPr lang="en-US" altLang="ko-KR" sz="20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7300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2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000" dirty="0"/>
                        <a:t>소개</a:t>
                      </a:r>
                      <a:r>
                        <a:rPr lang="en-US" altLang="ko-KR" sz="2000" dirty="0"/>
                        <a:t>_</a:t>
                      </a:r>
                      <a:r>
                        <a:rPr lang="ko-KR" altLang="en-US" sz="2000" dirty="0"/>
                        <a:t>인사말 페이지</a:t>
                      </a:r>
                      <a:endParaRPr lang="en-US" altLang="ko-KR" sz="20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8438753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134BB989-04BB-95B0-AA07-A75595FE61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3076" y="1377199"/>
            <a:ext cx="6486776" cy="8401801"/>
          </a:xfrm>
          <a:prstGeom prst="rect">
            <a:avLst/>
          </a:prstGeom>
        </p:spPr>
      </p:pic>
      <p:sp>
        <p:nvSpPr>
          <p:cNvPr id="14" name="타원 13">
            <a:extLst>
              <a:ext uri="{FF2B5EF4-FFF2-40B4-BE49-F238E27FC236}">
                <a16:creationId xmlns:a16="http://schemas.microsoft.com/office/drawing/2014/main" id="{1DDE7A80-AABD-9BBA-C1A4-8C0A90249F1B}"/>
              </a:ext>
            </a:extLst>
          </p:cNvPr>
          <p:cNvSpPr/>
          <p:nvPr/>
        </p:nvSpPr>
        <p:spPr>
          <a:xfrm>
            <a:off x="2514600" y="2643246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906916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2163D9-86FC-314B-EABA-562A2CF4C5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EA64EAED-5B98-D63C-3EA9-1C612A015F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E6C94E34-5980-627A-C24C-E4FA27D4F7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D4CF01A0-21A1-CF10-0CA3-E2CBFD1EA2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CC27398F-0691-3D48-7551-9736BAD66C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1B768F08-D5B9-743C-22BD-3065C0AA84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F832949A-132B-D9EA-5B7C-7512C8EEA6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D5BCEBD0-6D2E-9949-AC0A-FA66856885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153D7BF8-A35F-8004-4296-D9E5D127DB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graphicFrame>
        <p:nvGraphicFramePr>
          <p:cNvPr id="16" name="Group 662">
            <a:extLst>
              <a:ext uri="{FF2B5EF4-FFF2-40B4-BE49-F238E27FC236}">
                <a16:creationId xmlns:a16="http://schemas.microsoft.com/office/drawing/2014/main" id="{73806285-DEBE-0D34-58D3-5493003527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2613540"/>
              </p:ext>
            </p:extLst>
          </p:nvPr>
        </p:nvGraphicFramePr>
        <p:xfrm>
          <a:off x="9401728" y="723900"/>
          <a:ext cx="7063858" cy="8793559"/>
        </p:xfrm>
        <a:graphic>
          <a:graphicData uri="http://schemas.openxmlformats.org/drawingml/2006/table">
            <a:tbl>
              <a:tblPr/>
              <a:tblGrid>
                <a:gridCol w="72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430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685570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10450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소개 페이지</a:t>
                      </a:r>
                      <a:endParaRPr lang="en-US" altLang="ko-KR" sz="2000" b="0" i="1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20540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3098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7300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000" dirty="0"/>
                        <a:t>상단 카테고리 </a:t>
                      </a:r>
                      <a:r>
                        <a:rPr lang="ko-KR" altLang="en-US" sz="2000" dirty="0" err="1"/>
                        <a:t>클릭시</a:t>
                      </a:r>
                      <a:r>
                        <a:rPr lang="ko-KR" altLang="en-US" sz="2000" dirty="0"/>
                        <a:t> </a:t>
                      </a:r>
                      <a:r>
                        <a:rPr lang="en-US" altLang="ko-KR" sz="2000" dirty="0"/>
                        <a:t>(</a:t>
                      </a:r>
                      <a:r>
                        <a:rPr lang="ko-KR" altLang="en-US" sz="2000" dirty="0"/>
                        <a:t>서비스안내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/>
                        <a:t>윤리강령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/>
                        <a:t>미션</a:t>
                      </a:r>
                      <a:r>
                        <a:rPr lang="en-US" altLang="ko-KR" sz="2000" dirty="0"/>
                        <a:t>/</a:t>
                      </a:r>
                      <a:r>
                        <a:rPr lang="ko-KR" altLang="en-US" sz="2000" dirty="0"/>
                        <a:t>비전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/>
                        <a:t>조직도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/>
                        <a:t>오시는 길 </a:t>
                      </a:r>
                      <a:r>
                        <a:rPr lang="en-US" altLang="ko-KR" sz="2000" dirty="0"/>
                        <a:t>)</a:t>
                      </a:r>
                      <a:r>
                        <a:rPr lang="ko-KR" altLang="en-US" sz="2000" dirty="0"/>
                        <a:t>이동</a:t>
                      </a:r>
                      <a:endParaRPr lang="en-US" altLang="ko-KR" sz="20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7300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2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000" dirty="0"/>
                        <a:t>소개</a:t>
                      </a:r>
                      <a:r>
                        <a:rPr lang="en-US" altLang="ko-KR" sz="2000" dirty="0"/>
                        <a:t>_</a:t>
                      </a:r>
                      <a:r>
                        <a:rPr lang="ko-KR" altLang="en-US" sz="2000" dirty="0"/>
                        <a:t>서비스 안내 페이지</a:t>
                      </a:r>
                      <a:endParaRPr lang="en-US" altLang="ko-KR" sz="20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8438753"/>
                  </a:ext>
                </a:extLst>
              </a:tr>
            </a:tbl>
          </a:graphicData>
        </a:graphic>
      </p:graphicFrame>
      <p:pic>
        <p:nvPicPr>
          <p:cNvPr id="12" name="그림 11">
            <a:extLst>
              <a:ext uri="{FF2B5EF4-FFF2-40B4-BE49-F238E27FC236}">
                <a16:creationId xmlns:a16="http://schemas.microsoft.com/office/drawing/2014/main" id="{8988E053-22C2-E229-5871-F318AE01EA8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0293" y="730425"/>
            <a:ext cx="7473914" cy="9033666"/>
          </a:xfrm>
          <a:prstGeom prst="rect">
            <a:avLst/>
          </a:prstGeom>
        </p:spPr>
      </p:pic>
      <p:sp>
        <p:nvSpPr>
          <p:cNvPr id="17" name="타원 16">
            <a:extLst>
              <a:ext uri="{FF2B5EF4-FFF2-40B4-BE49-F238E27FC236}">
                <a16:creationId xmlns:a16="http://schemas.microsoft.com/office/drawing/2014/main" id="{9213AB05-DF03-9D1D-C2E1-6D4E6E56D184}"/>
              </a:ext>
            </a:extLst>
          </p:cNvPr>
          <p:cNvSpPr/>
          <p:nvPr/>
        </p:nvSpPr>
        <p:spPr>
          <a:xfrm>
            <a:off x="2667000" y="4557519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89F654A7-A1E7-4A3A-F680-3EF1CB8AF8AD}"/>
              </a:ext>
            </a:extLst>
          </p:cNvPr>
          <p:cNvSpPr/>
          <p:nvPr/>
        </p:nvSpPr>
        <p:spPr>
          <a:xfrm>
            <a:off x="2667000" y="2486954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676213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90C510-1840-CE99-85BC-FEA9C440F9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944AB4CD-2289-32BB-0A3E-A680D38943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D106DD4C-2A1F-62BC-3DFC-BF4D15D77A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B557C8EB-8DF4-8EE3-BACB-3450F6F66B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1FFC3888-052B-510C-5F7D-E4F72D7AF1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2D88B794-CA20-3D53-CA94-120483B9A4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92431116-2695-31D0-0818-A0E1DB0D8D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1DCE3D09-26CF-8B11-FEDD-EA19834B18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3FE19F67-FAB5-F2B6-6DCA-C58E7D11C3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graphicFrame>
        <p:nvGraphicFramePr>
          <p:cNvPr id="16" name="Group 662">
            <a:extLst>
              <a:ext uri="{FF2B5EF4-FFF2-40B4-BE49-F238E27FC236}">
                <a16:creationId xmlns:a16="http://schemas.microsoft.com/office/drawing/2014/main" id="{0494AEA9-816A-FF81-DD33-1F38ACE11A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3568014"/>
              </p:ext>
            </p:extLst>
          </p:nvPr>
        </p:nvGraphicFramePr>
        <p:xfrm>
          <a:off x="9401728" y="723900"/>
          <a:ext cx="7063858" cy="8793559"/>
        </p:xfrm>
        <a:graphic>
          <a:graphicData uri="http://schemas.openxmlformats.org/drawingml/2006/table">
            <a:tbl>
              <a:tblPr/>
              <a:tblGrid>
                <a:gridCol w="72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430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685570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10450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소개 페이지</a:t>
                      </a:r>
                      <a:endParaRPr lang="en-US" altLang="ko-KR" sz="2000" b="0" i="1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20540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3098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7300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000" dirty="0"/>
                        <a:t>상단 카테고리 </a:t>
                      </a:r>
                      <a:r>
                        <a:rPr lang="ko-KR" altLang="en-US" sz="2000" dirty="0" err="1"/>
                        <a:t>클릭시</a:t>
                      </a:r>
                      <a:r>
                        <a:rPr lang="ko-KR" altLang="en-US" sz="2000" dirty="0"/>
                        <a:t> </a:t>
                      </a:r>
                      <a:r>
                        <a:rPr lang="en-US" altLang="ko-KR" sz="2000" dirty="0"/>
                        <a:t>(</a:t>
                      </a:r>
                      <a:r>
                        <a:rPr lang="ko-KR" altLang="en-US" sz="2000" dirty="0"/>
                        <a:t>서비스안내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/>
                        <a:t>윤리강령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/>
                        <a:t>미션</a:t>
                      </a:r>
                      <a:r>
                        <a:rPr lang="en-US" altLang="ko-KR" sz="2000" dirty="0"/>
                        <a:t>/</a:t>
                      </a:r>
                      <a:r>
                        <a:rPr lang="ko-KR" altLang="en-US" sz="2000" dirty="0"/>
                        <a:t>비전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/>
                        <a:t>조직도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/>
                        <a:t>오시는 길 </a:t>
                      </a:r>
                      <a:r>
                        <a:rPr lang="en-US" altLang="ko-KR" sz="2000" dirty="0"/>
                        <a:t>)</a:t>
                      </a:r>
                      <a:r>
                        <a:rPr lang="ko-KR" altLang="en-US" sz="2000" dirty="0"/>
                        <a:t>이동</a:t>
                      </a:r>
                      <a:endParaRPr lang="en-US" altLang="ko-KR" sz="20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7300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2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000" dirty="0"/>
                        <a:t>소개</a:t>
                      </a:r>
                      <a:r>
                        <a:rPr lang="en-US" altLang="ko-KR" sz="2000" dirty="0"/>
                        <a:t>_</a:t>
                      </a:r>
                      <a:r>
                        <a:rPr lang="ko-KR" altLang="en-US" sz="2000" dirty="0"/>
                        <a:t>윤리강령 페이지</a:t>
                      </a:r>
                      <a:endParaRPr lang="en-US" altLang="ko-KR" sz="20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8438753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E11D4685-B1D8-5F1E-3E9E-A0D2DF7C00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6268" y="935615"/>
            <a:ext cx="7528318" cy="8581843"/>
          </a:xfrm>
          <a:prstGeom prst="rect">
            <a:avLst/>
          </a:prstGeom>
        </p:spPr>
      </p:pic>
      <p:sp>
        <p:nvSpPr>
          <p:cNvPr id="13" name="타원 12">
            <a:extLst>
              <a:ext uri="{FF2B5EF4-FFF2-40B4-BE49-F238E27FC236}">
                <a16:creationId xmlns:a16="http://schemas.microsoft.com/office/drawing/2014/main" id="{8DE0B8D0-1E0C-B30D-B469-305E1B24B457}"/>
              </a:ext>
            </a:extLst>
          </p:cNvPr>
          <p:cNvSpPr/>
          <p:nvPr/>
        </p:nvSpPr>
        <p:spPr>
          <a:xfrm>
            <a:off x="2590800" y="2200564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E77DB319-F0AF-4ED1-646F-F80A6D55506D}"/>
              </a:ext>
            </a:extLst>
          </p:cNvPr>
          <p:cNvSpPr/>
          <p:nvPr/>
        </p:nvSpPr>
        <p:spPr>
          <a:xfrm>
            <a:off x="2590800" y="4829464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533581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DBE7EC-9C4B-EEAF-81B0-D44398F3B1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CB8C362E-9ECC-D5EB-B56F-0F3177C545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43E5CD98-3AB4-1783-D2EA-5B9D9F234E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DF1CC3BB-4A90-E3BE-91C1-9B31FDC767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D42D527F-07BD-99A2-41B8-B9A5850872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C2692E9D-FFAC-D135-FD7C-35A79CAE1B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6A2C3F5E-BE50-0FAA-9FF6-704D6F9CE3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75DD8C50-073B-A209-8824-B7C3B2D176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73AE6041-ED58-4A7D-4660-54E730C550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graphicFrame>
        <p:nvGraphicFramePr>
          <p:cNvPr id="16" name="Group 662">
            <a:extLst>
              <a:ext uri="{FF2B5EF4-FFF2-40B4-BE49-F238E27FC236}">
                <a16:creationId xmlns:a16="http://schemas.microsoft.com/office/drawing/2014/main" id="{5A651979-DAC6-540D-B93F-F08D13AC68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9112359"/>
              </p:ext>
            </p:extLst>
          </p:nvPr>
        </p:nvGraphicFramePr>
        <p:xfrm>
          <a:off x="9401728" y="723900"/>
          <a:ext cx="7063858" cy="8793559"/>
        </p:xfrm>
        <a:graphic>
          <a:graphicData uri="http://schemas.openxmlformats.org/drawingml/2006/table">
            <a:tbl>
              <a:tblPr/>
              <a:tblGrid>
                <a:gridCol w="72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430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685570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10450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소개 페이지</a:t>
                      </a:r>
                      <a:endParaRPr lang="en-US" altLang="ko-KR" sz="2000" b="0" i="1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20540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3098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7300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000" dirty="0"/>
                        <a:t>상단 카테고리 </a:t>
                      </a:r>
                      <a:r>
                        <a:rPr lang="ko-KR" altLang="en-US" sz="2000" dirty="0" err="1"/>
                        <a:t>클릭시</a:t>
                      </a:r>
                      <a:r>
                        <a:rPr lang="ko-KR" altLang="en-US" sz="2000" dirty="0"/>
                        <a:t> </a:t>
                      </a:r>
                      <a:r>
                        <a:rPr lang="en-US" altLang="ko-KR" sz="2000" dirty="0"/>
                        <a:t>(</a:t>
                      </a:r>
                      <a:r>
                        <a:rPr lang="ko-KR" altLang="en-US" sz="2000" dirty="0"/>
                        <a:t>서비스안내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/>
                        <a:t>윤리강령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/>
                        <a:t>미션</a:t>
                      </a:r>
                      <a:r>
                        <a:rPr lang="en-US" altLang="ko-KR" sz="2000" dirty="0"/>
                        <a:t>/</a:t>
                      </a:r>
                      <a:r>
                        <a:rPr lang="ko-KR" altLang="en-US" sz="2000" dirty="0"/>
                        <a:t>비전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/>
                        <a:t>조직도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/>
                        <a:t>오시는 길 </a:t>
                      </a:r>
                      <a:r>
                        <a:rPr lang="en-US" altLang="ko-KR" sz="2000" dirty="0"/>
                        <a:t>)</a:t>
                      </a:r>
                      <a:r>
                        <a:rPr lang="ko-KR" altLang="en-US" sz="2000" dirty="0"/>
                        <a:t>이동</a:t>
                      </a:r>
                      <a:endParaRPr lang="en-US" altLang="ko-KR" sz="20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7300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2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000" dirty="0"/>
                        <a:t>소개</a:t>
                      </a:r>
                      <a:r>
                        <a:rPr lang="en-US" altLang="ko-KR" sz="2000" dirty="0"/>
                        <a:t>_</a:t>
                      </a:r>
                      <a:r>
                        <a:rPr lang="ko-KR" altLang="en-US" sz="2000" dirty="0"/>
                        <a:t>미션</a:t>
                      </a:r>
                      <a:r>
                        <a:rPr lang="en-US" altLang="ko-KR" sz="2000" dirty="0"/>
                        <a:t>/</a:t>
                      </a:r>
                      <a:r>
                        <a:rPr lang="ko-KR" altLang="en-US" sz="2000" dirty="0"/>
                        <a:t>비전 페이지</a:t>
                      </a:r>
                      <a:endParaRPr lang="en-US" altLang="ko-KR" sz="20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8438753"/>
                  </a:ext>
                </a:extLst>
              </a:tr>
            </a:tbl>
          </a:graphicData>
        </a:graphic>
      </p:graphicFrame>
      <p:pic>
        <p:nvPicPr>
          <p:cNvPr id="12" name="그림 11">
            <a:extLst>
              <a:ext uri="{FF2B5EF4-FFF2-40B4-BE49-F238E27FC236}">
                <a16:creationId xmlns:a16="http://schemas.microsoft.com/office/drawing/2014/main" id="{14148492-7E0E-F938-11E5-0AD9B99CCB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4327" y="575364"/>
            <a:ext cx="7521400" cy="9203635"/>
          </a:xfrm>
          <a:prstGeom prst="rect">
            <a:avLst/>
          </a:prstGeom>
        </p:spPr>
      </p:pic>
      <p:sp>
        <p:nvSpPr>
          <p:cNvPr id="18" name="타원 17">
            <a:extLst>
              <a:ext uri="{FF2B5EF4-FFF2-40B4-BE49-F238E27FC236}">
                <a16:creationId xmlns:a16="http://schemas.microsoft.com/office/drawing/2014/main" id="{EED586FA-9EAA-816E-F3A2-77834D42F93D}"/>
              </a:ext>
            </a:extLst>
          </p:cNvPr>
          <p:cNvSpPr/>
          <p:nvPr/>
        </p:nvSpPr>
        <p:spPr>
          <a:xfrm>
            <a:off x="2743200" y="2019300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CECBEAC5-CFF2-475A-7758-F453074FCE4A}"/>
              </a:ext>
            </a:extLst>
          </p:cNvPr>
          <p:cNvSpPr/>
          <p:nvPr/>
        </p:nvSpPr>
        <p:spPr>
          <a:xfrm>
            <a:off x="2743200" y="3556000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14506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CD8910-59C0-3815-9DA4-3DAD220AFC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BD468E13-8028-BBA6-6FDA-6F9338A8C7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89ABFE95-2AFB-4334-E027-DB365A70C2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4FD76CA8-FFC1-41ED-80F6-D195C3A27E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4B3EE483-F9A6-35C1-2C9A-ABCB4A0694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D204B746-7620-AAFE-E489-6357CF3401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47BDFB3A-2BDF-770F-0846-CC52A7CB7E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38EE2B4F-B961-134E-231C-EC1FDED6B0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B50F6920-7566-C860-5423-9769EEE001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graphicFrame>
        <p:nvGraphicFramePr>
          <p:cNvPr id="16" name="Group 662">
            <a:extLst>
              <a:ext uri="{FF2B5EF4-FFF2-40B4-BE49-F238E27FC236}">
                <a16:creationId xmlns:a16="http://schemas.microsoft.com/office/drawing/2014/main" id="{5655AF0B-F2ED-E287-3766-7D7C4C3F32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858463"/>
              </p:ext>
            </p:extLst>
          </p:nvPr>
        </p:nvGraphicFramePr>
        <p:xfrm>
          <a:off x="9401728" y="723900"/>
          <a:ext cx="7063858" cy="8793559"/>
        </p:xfrm>
        <a:graphic>
          <a:graphicData uri="http://schemas.openxmlformats.org/drawingml/2006/table">
            <a:tbl>
              <a:tblPr/>
              <a:tblGrid>
                <a:gridCol w="72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430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685570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10450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소개 페이지</a:t>
                      </a:r>
                      <a:endParaRPr lang="en-US" altLang="ko-KR" sz="2000" b="0" i="1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20540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3098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7300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000" dirty="0"/>
                        <a:t>상단 카테고리 </a:t>
                      </a:r>
                      <a:r>
                        <a:rPr lang="ko-KR" altLang="en-US" sz="2000" dirty="0" err="1"/>
                        <a:t>클릭시</a:t>
                      </a:r>
                      <a:r>
                        <a:rPr lang="ko-KR" altLang="en-US" sz="2000" dirty="0"/>
                        <a:t> </a:t>
                      </a:r>
                      <a:r>
                        <a:rPr lang="en-US" altLang="ko-KR" sz="2000" dirty="0"/>
                        <a:t>(</a:t>
                      </a:r>
                      <a:r>
                        <a:rPr lang="ko-KR" altLang="en-US" sz="2000" dirty="0"/>
                        <a:t>서비스안내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/>
                        <a:t>윤리강령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/>
                        <a:t>미션</a:t>
                      </a:r>
                      <a:r>
                        <a:rPr lang="en-US" altLang="ko-KR" sz="2000" dirty="0"/>
                        <a:t>/</a:t>
                      </a:r>
                      <a:r>
                        <a:rPr lang="ko-KR" altLang="en-US" sz="2000" dirty="0"/>
                        <a:t>비전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/>
                        <a:t>조직도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/>
                        <a:t>오시는 길 </a:t>
                      </a:r>
                      <a:r>
                        <a:rPr lang="en-US" altLang="ko-KR" sz="2000" dirty="0"/>
                        <a:t>)</a:t>
                      </a:r>
                      <a:r>
                        <a:rPr lang="ko-KR" altLang="en-US" sz="2000" dirty="0"/>
                        <a:t>이동</a:t>
                      </a:r>
                      <a:endParaRPr lang="en-US" altLang="ko-KR" sz="20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7300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2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000" dirty="0"/>
                        <a:t>소개</a:t>
                      </a:r>
                      <a:r>
                        <a:rPr lang="en-US" altLang="ko-KR" sz="2000" dirty="0"/>
                        <a:t>_</a:t>
                      </a:r>
                      <a:r>
                        <a:rPr lang="ko-KR" altLang="en-US" sz="2000" dirty="0"/>
                        <a:t>조직도</a:t>
                      </a:r>
                      <a:endParaRPr lang="en-US" altLang="ko-KR" sz="20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8438753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9D75F49A-6E62-4EF8-22FD-D7DCB7893D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2781" y="769541"/>
            <a:ext cx="7667205" cy="8640381"/>
          </a:xfrm>
          <a:prstGeom prst="rect">
            <a:avLst/>
          </a:prstGeom>
        </p:spPr>
      </p:pic>
      <p:sp>
        <p:nvSpPr>
          <p:cNvPr id="13" name="타원 12">
            <a:extLst>
              <a:ext uri="{FF2B5EF4-FFF2-40B4-BE49-F238E27FC236}">
                <a16:creationId xmlns:a16="http://schemas.microsoft.com/office/drawing/2014/main" id="{81B15280-5256-604E-128F-5A99C62CBA1E}"/>
              </a:ext>
            </a:extLst>
          </p:cNvPr>
          <p:cNvSpPr/>
          <p:nvPr/>
        </p:nvSpPr>
        <p:spPr>
          <a:xfrm>
            <a:off x="2667000" y="2929434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293B9E77-09CC-DD3E-E011-55364912AF58}"/>
              </a:ext>
            </a:extLst>
          </p:cNvPr>
          <p:cNvSpPr/>
          <p:nvPr/>
        </p:nvSpPr>
        <p:spPr>
          <a:xfrm>
            <a:off x="2209800" y="4825047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271982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093F14-941B-085A-5CB2-409C4094CD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F980D409-FC32-E079-019F-8CA75ADC87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92EF1D0E-39F9-0214-84A1-9293E34A02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318559E1-C225-08ED-5791-4DC7921727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C23446B8-2710-78D3-8965-8612FC46A7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840DDDC2-9DE7-29F5-0C69-D633E986C6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DBB9FA28-4DF0-40CC-AD8C-B5380B86F1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818BEC54-969F-962D-E607-B06F11402A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F6A3C368-523C-8710-2848-4EBA680157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graphicFrame>
        <p:nvGraphicFramePr>
          <p:cNvPr id="16" name="Group 662">
            <a:extLst>
              <a:ext uri="{FF2B5EF4-FFF2-40B4-BE49-F238E27FC236}">
                <a16:creationId xmlns:a16="http://schemas.microsoft.com/office/drawing/2014/main" id="{02FD893F-811B-BC1F-1063-B8C90DC671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7787863"/>
              </p:ext>
            </p:extLst>
          </p:nvPr>
        </p:nvGraphicFramePr>
        <p:xfrm>
          <a:off x="9401728" y="723900"/>
          <a:ext cx="7063858" cy="8793559"/>
        </p:xfrm>
        <a:graphic>
          <a:graphicData uri="http://schemas.openxmlformats.org/drawingml/2006/table">
            <a:tbl>
              <a:tblPr/>
              <a:tblGrid>
                <a:gridCol w="72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430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685570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10450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소개 페이지</a:t>
                      </a:r>
                      <a:endParaRPr lang="en-US" altLang="ko-KR" sz="2000" b="0" i="1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20540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3098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7300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000" dirty="0"/>
                        <a:t>상단 카테고리 </a:t>
                      </a:r>
                      <a:r>
                        <a:rPr lang="ko-KR" altLang="en-US" sz="2000" dirty="0" err="1"/>
                        <a:t>클릭시</a:t>
                      </a:r>
                      <a:r>
                        <a:rPr lang="ko-KR" altLang="en-US" sz="2000" dirty="0"/>
                        <a:t> </a:t>
                      </a:r>
                      <a:r>
                        <a:rPr lang="en-US" altLang="ko-KR" sz="2000" dirty="0"/>
                        <a:t>(</a:t>
                      </a:r>
                      <a:r>
                        <a:rPr lang="ko-KR" altLang="en-US" sz="2000" dirty="0"/>
                        <a:t>서비스안내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/>
                        <a:t>윤리강령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/>
                        <a:t>미션</a:t>
                      </a:r>
                      <a:r>
                        <a:rPr lang="en-US" altLang="ko-KR" sz="2000" dirty="0"/>
                        <a:t>/</a:t>
                      </a:r>
                      <a:r>
                        <a:rPr lang="ko-KR" altLang="en-US" sz="2000" dirty="0"/>
                        <a:t>비전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/>
                        <a:t>조직도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/>
                        <a:t>오시는 길 </a:t>
                      </a:r>
                      <a:r>
                        <a:rPr lang="en-US" altLang="ko-KR" sz="2000" dirty="0"/>
                        <a:t>)</a:t>
                      </a:r>
                      <a:r>
                        <a:rPr lang="ko-KR" altLang="en-US" sz="2000" dirty="0"/>
                        <a:t>이동</a:t>
                      </a:r>
                      <a:endParaRPr lang="en-US" altLang="ko-KR" sz="20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7300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2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000" dirty="0"/>
                        <a:t>소개</a:t>
                      </a:r>
                      <a:r>
                        <a:rPr lang="en-US" altLang="ko-KR" sz="2000" dirty="0"/>
                        <a:t>_</a:t>
                      </a:r>
                      <a:r>
                        <a:rPr lang="ko-KR" altLang="en-US" sz="2000" dirty="0" err="1"/>
                        <a:t>오시는길</a:t>
                      </a:r>
                      <a:endParaRPr lang="en-US" altLang="ko-KR" sz="20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8438753"/>
                  </a:ext>
                </a:extLst>
              </a:tr>
            </a:tbl>
          </a:graphicData>
        </a:graphic>
      </p:graphicFrame>
      <p:pic>
        <p:nvPicPr>
          <p:cNvPr id="12" name="그림 11">
            <a:extLst>
              <a:ext uri="{FF2B5EF4-FFF2-40B4-BE49-F238E27FC236}">
                <a16:creationId xmlns:a16="http://schemas.microsoft.com/office/drawing/2014/main" id="{D0079DE2-CBCE-89F1-DA6C-FDA23E8EAC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7017" y="1061468"/>
            <a:ext cx="7821116" cy="8577832"/>
          </a:xfrm>
          <a:prstGeom prst="rect">
            <a:avLst/>
          </a:prstGeom>
        </p:spPr>
      </p:pic>
      <p:sp>
        <p:nvSpPr>
          <p:cNvPr id="15" name="타원 14">
            <a:extLst>
              <a:ext uri="{FF2B5EF4-FFF2-40B4-BE49-F238E27FC236}">
                <a16:creationId xmlns:a16="http://schemas.microsoft.com/office/drawing/2014/main" id="{AFF4E034-9359-6F6B-A6A5-E9C8E9641948}"/>
              </a:ext>
            </a:extLst>
          </p:cNvPr>
          <p:cNvSpPr/>
          <p:nvPr/>
        </p:nvSpPr>
        <p:spPr>
          <a:xfrm>
            <a:off x="2971800" y="2909555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E3237926-B68B-3F3F-D861-580435016C41}"/>
              </a:ext>
            </a:extLst>
          </p:cNvPr>
          <p:cNvSpPr/>
          <p:nvPr/>
        </p:nvSpPr>
        <p:spPr>
          <a:xfrm>
            <a:off x="6705600" y="4228880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374379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graphicFrame>
        <p:nvGraphicFramePr>
          <p:cNvPr id="16" name="Group 662"/>
          <p:cNvGraphicFramePr>
            <a:graphicFrameLocks noGrp="1"/>
          </p:cNvGraphicFramePr>
          <p:nvPr/>
        </p:nvGraphicFramePr>
        <p:xfrm>
          <a:off x="9434771" y="660400"/>
          <a:ext cx="7063858" cy="8902699"/>
        </p:xfrm>
        <a:graphic>
          <a:graphicData uri="http://schemas.openxmlformats.org/drawingml/2006/table">
            <a:tbl>
              <a:tblPr/>
              <a:tblGrid>
                <a:gridCol w="72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430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706491">
                <a:tc gridSpan="2"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altLang="ko-KR" sz="20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34161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defRPr/>
                      </a:pPr>
                      <a:r>
                        <a:rPr lang="ko-KR" altLang="en-US" sz="2000" b="0" i="1">
                          <a:solidFill>
                            <a:srgbClr val="FF0000"/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상품페이지</a:t>
                      </a:r>
                      <a:endParaRPr lang="en-US" altLang="ko-KR" sz="2000" b="0" i="1">
                        <a:solidFill>
                          <a:srgbClr val="FF0000"/>
                        </a:solidFill>
                        <a:latin typeface="나눔고딕"/>
                        <a:ea typeface="나눔고딕"/>
                        <a:sym typeface="Wingdings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31965">
                <a:tc gridSpan="2"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altLang="ko-KR" sz="20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en-US" altLang="ko-KR" sz="900" b="1" i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/>
                        <a:ea typeface="나눔고딕"/>
                        <a:sym typeface="Wingdings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47508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2000" b="1" i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91287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r>
                        <a:rPr lang="ko-KR" altLang="en-US" sz="2000"/>
                        <a:t>상단 카테고리 클릭시 </a:t>
                      </a:r>
                      <a:r>
                        <a:rPr lang="en-US" altLang="ko-KR" sz="2000"/>
                        <a:t>(</a:t>
                      </a:r>
                      <a:r>
                        <a:rPr lang="ko-KR" altLang="en-US" sz="2000"/>
                        <a:t>전체</a:t>
                      </a:r>
                      <a:r>
                        <a:rPr lang="en-US" altLang="ko-KR" sz="2000"/>
                        <a:t>,</a:t>
                      </a:r>
                      <a:r>
                        <a:rPr lang="ko-KR" altLang="en-US" sz="2000"/>
                        <a:t>강아지</a:t>
                      </a:r>
                      <a:r>
                        <a:rPr lang="en-US" altLang="ko-KR" sz="2000"/>
                        <a:t>,</a:t>
                      </a:r>
                      <a:r>
                        <a:rPr lang="ko-KR" altLang="en-US" sz="2000"/>
                        <a:t>고양이</a:t>
                      </a:r>
                      <a:r>
                        <a:rPr lang="en-US" altLang="ko-KR" sz="2000"/>
                        <a:t>,</a:t>
                      </a:r>
                      <a:r>
                        <a:rPr lang="ko-KR" altLang="en-US" sz="2000"/>
                        <a:t>햄스터</a:t>
                      </a:r>
                      <a:r>
                        <a:rPr lang="en-US" altLang="ko-KR" sz="2000"/>
                        <a:t>,</a:t>
                      </a:r>
                      <a:r>
                        <a:rPr lang="ko-KR" altLang="en-US" sz="2000"/>
                        <a:t>파충류</a:t>
                      </a:r>
                      <a:r>
                        <a:rPr lang="en-US" altLang="ko-KR" sz="2000"/>
                        <a:t>)</a:t>
                      </a:r>
                      <a:r>
                        <a:rPr lang="ko-KR" altLang="en-US" sz="2000"/>
                        <a:t>이동</a:t>
                      </a:r>
                      <a:endParaRPr lang="en-US" altLang="ko-KR" sz="200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91287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2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r>
                        <a:rPr lang="ko-KR" altLang="en-US" sz="2000"/>
                        <a:t>전체 상품개수 </a:t>
                      </a:r>
                      <a:r>
                        <a:rPr lang="en-US" altLang="ko-KR" sz="2000"/>
                        <a:t>, </a:t>
                      </a:r>
                      <a:r>
                        <a:rPr lang="ko-KR" altLang="en-US" sz="2000"/>
                        <a:t>상단검색기능</a:t>
                      </a:r>
                      <a:r>
                        <a:rPr lang="en-US" altLang="ko-KR" sz="2000"/>
                        <a:t>, </a:t>
                      </a:r>
                      <a:r>
                        <a:rPr lang="ko-KR" altLang="en-US" sz="2000"/>
                        <a:t>페이징기능</a:t>
                      </a:r>
                      <a:endParaRPr lang="en-US" altLang="ko-KR" sz="200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855077" y="776895"/>
            <a:ext cx="7158623" cy="8862405"/>
          </a:xfrm>
          <a:prstGeom prst="rect">
            <a:avLst/>
          </a:prstGeom>
        </p:spPr>
      </p:pic>
      <p:sp>
        <p:nvSpPr>
          <p:cNvPr id="13" name="타원 12"/>
          <p:cNvSpPr/>
          <p:nvPr/>
        </p:nvSpPr>
        <p:spPr>
          <a:xfrm>
            <a:off x="5105400" y="1778000"/>
            <a:ext cx="341746" cy="304800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solidFill>
                  <a:srgbClr val="FF0000"/>
                </a:solidFill>
              </a:rPr>
              <a:t>1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911424" y="1628800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solidFill>
                  <a:srgbClr val="FF0000"/>
                </a:solidFill>
              </a:rPr>
              <a:t>2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9" name="직사각형 19"/>
          <p:cNvSpPr/>
          <p:nvPr/>
        </p:nvSpPr>
        <p:spPr>
          <a:xfrm>
            <a:off x="2999656" y="1628800"/>
            <a:ext cx="2160240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1199456" y="1988840"/>
            <a:ext cx="1224136" cy="1800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9013687" y="444500"/>
            <a:ext cx="7975600" cy="9334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765554" y="894757"/>
            <a:ext cx="6563641" cy="8497486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9013687" y="449470"/>
            <a:ext cx="8207513" cy="9329530"/>
          </a:xfrm>
          <a:prstGeom prst="rect">
            <a:avLst/>
          </a:prstGeom>
        </p:spPr>
      </p:pic>
      <p:sp>
        <p:nvSpPr>
          <p:cNvPr id="16" name="직사각형 19"/>
          <p:cNvSpPr/>
          <p:nvPr/>
        </p:nvSpPr>
        <p:spPr>
          <a:xfrm>
            <a:off x="3827748" y="1268760"/>
            <a:ext cx="468052" cy="2520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7" name="직사각형 19"/>
          <p:cNvSpPr/>
          <p:nvPr/>
        </p:nvSpPr>
        <p:spPr>
          <a:xfrm>
            <a:off x="12720736" y="728700"/>
            <a:ext cx="468052" cy="2520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8" name="직사각형 19"/>
          <p:cNvSpPr/>
          <p:nvPr/>
        </p:nvSpPr>
        <p:spPr>
          <a:xfrm>
            <a:off x="1451484" y="1808820"/>
            <a:ext cx="1188132" cy="2520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9" name="직사각형 19"/>
          <p:cNvSpPr/>
          <p:nvPr/>
        </p:nvSpPr>
        <p:spPr>
          <a:xfrm>
            <a:off x="9444372" y="1268760"/>
            <a:ext cx="1332148" cy="2520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1"/>
          <p:cNvSpPr txBox="1"/>
          <p:nvPr/>
        </p:nvSpPr>
        <p:spPr>
          <a:xfrm>
            <a:off x="1143000" y="393616"/>
            <a:ext cx="8851900" cy="12700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>
              <a:lnSpc>
                <a:spcPct val="99600"/>
              </a:lnSpc>
              <a:defRPr/>
            </a:pPr>
            <a:r>
              <a:rPr lang="ko-KR" altLang="en-US" sz="2400" b="0" u="sng" spc="-200">
                <a:solidFill>
                  <a:srgbClr val="3E372E"/>
                </a:solidFill>
                <a:latin typeface="+mn-ea"/>
              </a:rPr>
              <a:t>프로젝트 팀 구성 및 역할</a:t>
            </a:r>
            <a:endParaRPr lang="ko-KR" altLang="ko-KR" sz="2400" b="0" u="sng" spc="-200">
              <a:solidFill>
                <a:srgbClr val="3E372E"/>
              </a:solidFill>
              <a:latin typeface="+mn-ea"/>
            </a:endParaRPr>
          </a:p>
        </p:txBody>
      </p:sp>
      <p:graphicFrame>
        <p:nvGraphicFramePr>
          <p:cNvPr id="13" name="내용 개체 틀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01858809"/>
              </p:ext>
            </p:extLst>
          </p:nvPr>
        </p:nvGraphicFramePr>
        <p:xfrm>
          <a:off x="1150912" y="1943100"/>
          <a:ext cx="14401800" cy="66294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5814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969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233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7006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이름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역할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          담당업무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3581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/>
                        <a:t>강 채 윤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/>
                        <a:t>팀장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/>
                        <a:t>프로젝트 기획 및 분석</a:t>
                      </a:r>
                      <a:r>
                        <a:rPr lang="en-US" altLang="ko-KR"/>
                        <a:t>,  DB </a:t>
                      </a:r>
                      <a:r>
                        <a:rPr lang="ko-KR" altLang="en-US"/>
                        <a:t>설계</a:t>
                      </a:r>
                      <a:r>
                        <a:rPr lang="en-US" altLang="ko-KR"/>
                        <a:t>, </a:t>
                      </a:r>
                      <a:r>
                        <a:rPr lang="ko-KR" altLang="en-US"/>
                        <a:t>문서작업</a:t>
                      </a:r>
                      <a:r>
                        <a:rPr lang="en-US" altLang="ko-KR"/>
                        <a:t>, </a:t>
                      </a:r>
                      <a:r>
                        <a:rPr lang="ko-KR" altLang="en-US"/>
                        <a:t>화면 설계</a:t>
                      </a:r>
                      <a:r>
                        <a:rPr lang="en-US" altLang="ko-KR"/>
                        <a:t>,  WEB, RPA,  </a:t>
                      </a:r>
                      <a:r>
                        <a:rPr lang="ko-KR" altLang="en-US"/>
                        <a:t>테스트</a:t>
                      </a:r>
                      <a:r>
                        <a:rPr lang="en-US" altLang="ko-KR"/>
                        <a:t>,  Android</a:t>
                      </a:r>
                      <a:endParaRPr lang="ko-KR" altLang="en-US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5293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/>
                        <a:t>김지현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/>
                        <a:t>부 팀장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/>
                        <a:t>프로젝트 기획 및 분석</a:t>
                      </a:r>
                      <a:r>
                        <a:rPr lang="en-US" altLang="ko-KR"/>
                        <a:t>, DB </a:t>
                      </a:r>
                      <a:r>
                        <a:rPr lang="ko-KR" altLang="en-US"/>
                        <a:t>설계</a:t>
                      </a:r>
                      <a:r>
                        <a:rPr lang="en-US" altLang="ko-KR"/>
                        <a:t>, </a:t>
                      </a:r>
                      <a:r>
                        <a:rPr lang="ko-KR" altLang="en-US"/>
                        <a:t>화면 설계</a:t>
                      </a:r>
                      <a:r>
                        <a:rPr lang="en-US" altLang="ko-KR"/>
                        <a:t>, </a:t>
                      </a:r>
                      <a:r>
                        <a:rPr lang="ko-KR" altLang="en-US"/>
                        <a:t>문서작업</a:t>
                      </a:r>
                      <a:r>
                        <a:rPr lang="en-US" altLang="ko-KR"/>
                        <a:t>, WEB, RPA, </a:t>
                      </a:r>
                      <a:r>
                        <a:rPr lang="ko-KR" altLang="en-US"/>
                        <a:t>테스트</a:t>
                      </a:r>
                      <a:r>
                        <a:rPr lang="en-US" altLang="ko-KR"/>
                        <a:t>, Android</a:t>
                      </a:r>
                      <a:endParaRPr lang="ko-KR" altLang="en-US"/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6078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/>
                        <a:t>김범석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/>
                        <a:t>팀원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/>
                        <a:t>프로젝트 기획 및 분석</a:t>
                      </a:r>
                      <a:r>
                        <a:rPr lang="en-US" altLang="ko-KR"/>
                        <a:t>, DB </a:t>
                      </a:r>
                      <a:r>
                        <a:rPr lang="ko-KR" altLang="en-US"/>
                        <a:t>설계</a:t>
                      </a:r>
                      <a:r>
                        <a:rPr lang="en-US" altLang="ko-KR"/>
                        <a:t>, </a:t>
                      </a:r>
                      <a:r>
                        <a:rPr lang="ko-KR" altLang="en-US"/>
                        <a:t>화면 설계</a:t>
                      </a:r>
                      <a:r>
                        <a:rPr lang="en-US" altLang="ko-KR"/>
                        <a:t>,  WEB,  RPA, </a:t>
                      </a:r>
                      <a:r>
                        <a:rPr lang="ko-KR" altLang="en-US"/>
                        <a:t>테스트</a:t>
                      </a:r>
                      <a:r>
                        <a:rPr lang="en-US" altLang="ko-KR"/>
                        <a:t>, Android</a:t>
                      </a:r>
                      <a:endParaRPr lang="ko-KR" altLang="en-US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5686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/>
                        <a:t>손유빈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/>
                        <a:t>팀원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/>
                        <a:t>프로젝트 기획</a:t>
                      </a:r>
                      <a:r>
                        <a:rPr lang="en-US" altLang="ko-KR"/>
                        <a:t>, WEB, </a:t>
                      </a:r>
                      <a:r>
                        <a:rPr lang="ko-KR" altLang="en-US"/>
                        <a:t>데이터 구축</a:t>
                      </a:r>
                      <a:r>
                        <a:rPr lang="en-US" altLang="ko-KR"/>
                        <a:t>, </a:t>
                      </a:r>
                      <a:r>
                        <a:rPr lang="ko-KR" altLang="en-US"/>
                        <a:t>문서작업</a:t>
                      </a:r>
                      <a:r>
                        <a:rPr lang="en-US" altLang="ko-KR"/>
                        <a:t>, RPA, </a:t>
                      </a:r>
                      <a:r>
                        <a:rPr lang="ko-KR" altLang="en-US"/>
                        <a:t>테스트</a:t>
                      </a:r>
                      <a:r>
                        <a:rPr lang="en-US" altLang="ko-KR"/>
                        <a:t>, Android</a:t>
                      </a:r>
                      <a:endParaRPr lang="ko-KR" altLang="en-US"/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5293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/>
                        <a:t>명 성 환</a:t>
                      </a:r>
                      <a:endParaRPr lang="en-US" altLang="ko-KR"/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en-US" altLang="ko-KR" dirty="0"/>
                    </a:p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dirty="0"/>
                        <a:t>멘토</a:t>
                      </a:r>
                    </a:p>
                    <a:p>
                      <a:pPr algn="ctr" latinLnBrk="1">
                        <a:defRPr/>
                      </a:pPr>
                      <a:endParaRPr lang="ko-KR" altLang="en-US" dirty="0"/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dirty="0"/>
                        <a:t>프로젝트 질의 응답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9013687" y="444500"/>
            <a:ext cx="7975600" cy="9334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756547" y="567332"/>
            <a:ext cx="8257139" cy="8995768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9013686" y="462722"/>
            <a:ext cx="8257139" cy="9328978"/>
          </a:xfrm>
          <a:prstGeom prst="rect">
            <a:avLst/>
          </a:prstGeom>
        </p:spPr>
      </p:pic>
      <p:sp>
        <p:nvSpPr>
          <p:cNvPr id="15" name="직사각형 19"/>
          <p:cNvSpPr/>
          <p:nvPr/>
        </p:nvSpPr>
        <p:spPr>
          <a:xfrm>
            <a:off x="5123892" y="1772816"/>
            <a:ext cx="468052" cy="2520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6" name="직사각형 19"/>
          <p:cNvSpPr/>
          <p:nvPr/>
        </p:nvSpPr>
        <p:spPr>
          <a:xfrm>
            <a:off x="14052884" y="1844824"/>
            <a:ext cx="468052" cy="2520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7" name="직사각형 19"/>
          <p:cNvSpPr/>
          <p:nvPr/>
        </p:nvSpPr>
        <p:spPr>
          <a:xfrm>
            <a:off x="911424" y="2240868"/>
            <a:ext cx="1440160" cy="2520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8" name="직사각형 19"/>
          <p:cNvSpPr/>
          <p:nvPr/>
        </p:nvSpPr>
        <p:spPr>
          <a:xfrm>
            <a:off x="9336360" y="2312876"/>
            <a:ext cx="1404156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9013687" y="444500"/>
            <a:ext cx="7975600" cy="9334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990600" y="863007"/>
            <a:ext cx="7391400" cy="8497486"/>
          </a:xfrm>
          <a:prstGeom prst="rect">
            <a:avLst/>
          </a:prstGeom>
        </p:spPr>
      </p:pic>
      <p:graphicFrame>
        <p:nvGraphicFramePr>
          <p:cNvPr id="13" name="Group 662"/>
          <p:cNvGraphicFramePr>
            <a:graphicFrameLocks noGrp="1"/>
          </p:cNvGraphicFramePr>
          <p:nvPr/>
        </p:nvGraphicFramePr>
        <p:xfrm>
          <a:off x="9434771" y="660401"/>
          <a:ext cx="7063858" cy="8978899"/>
        </p:xfrm>
        <a:graphic>
          <a:graphicData uri="http://schemas.openxmlformats.org/drawingml/2006/table">
            <a:tbl>
              <a:tblPr/>
              <a:tblGrid>
                <a:gridCol w="72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430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289193">
                <a:tc gridSpan="2"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altLang="ko-KR" sz="20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61190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defRPr/>
                      </a:pPr>
                      <a:r>
                        <a:rPr lang="ko-KR" altLang="en-US" sz="2000" b="0" i="1">
                          <a:solidFill>
                            <a:srgbClr val="FF0000"/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상품페이지</a:t>
                      </a:r>
                      <a:r>
                        <a:rPr lang="en-US" altLang="ko-KR" sz="2000" b="0" i="1">
                          <a:solidFill>
                            <a:srgbClr val="FF0000"/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(</a:t>
                      </a:r>
                      <a:r>
                        <a:rPr lang="ko-KR" altLang="en-US" sz="2000" b="0" i="1">
                          <a:solidFill>
                            <a:srgbClr val="FF0000"/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상세보기</a:t>
                      </a:r>
                      <a:r>
                        <a:rPr lang="en-US" altLang="ko-KR" sz="2000" b="0" i="1">
                          <a:solidFill>
                            <a:srgbClr val="FF0000"/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)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04066">
                <a:tc gridSpan="2"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altLang="ko-KR" sz="20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en-US" altLang="ko-KR" sz="900" b="1" i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/>
                        <a:ea typeface="나눔고딕"/>
                        <a:sym typeface="Wingdings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7994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2000" b="1" i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26614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r>
                        <a:rPr lang="ko-KR" altLang="en-US" sz="2000"/>
                        <a:t>상단 카테고리 클릭시 </a:t>
                      </a:r>
                      <a:r>
                        <a:rPr lang="en-US" altLang="ko-KR" sz="2000"/>
                        <a:t>(</a:t>
                      </a:r>
                      <a:r>
                        <a:rPr lang="ko-KR" altLang="en-US" sz="2000"/>
                        <a:t>전체</a:t>
                      </a:r>
                      <a:r>
                        <a:rPr lang="en-US" altLang="ko-KR" sz="2000"/>
                        <a:t>,</a:t>
                      </a:r>
                      <a:r>
                        <a:rPr lang="ko-KR" altLang="en-US" sz="2000"/>
                        <a:t>강아지</a:t>
                      </a:r>
                      <a:r>
                        <a:rPr lang="en-US" altLang="ko-KR" sz="2000"/>
                        <a:t>,</a:t>
                      </a:r>
                      <a:r>
                        <a:rPr lang="ko-KR" altLang="en-US" sz="2000"/>
                        <a:t>고양이</a:t>
                      </a:r>
                      <a:r>
                        <a:rPr lang="en-US" altLang="ko-KR" sz="2000"/>
                        <a:t>,</a:t>
                      </a:r>
                      <a:r>
                        <a:rPr lang="ko-KR" altLang="en-US" sz="2000"/>
                        <a:t>햄스터</a:t>
                      </a:r>
                      <a:r>
                        <a:rPr lang="en-US" altLang="ko-KR" sz="2000"/>
                        <a:t>,</a:t>
                      </a:r>
                      <a:r>
                        <a:rPr lang="ko-KR" altLang="en-US" sz="2000"/>
                        <a:t>파충류</a:t>
                      </a:r>
                      <a:r>
                        <a:rPr lang="en-US" altLang="ko-KR" sz="2000"/>
                        <a:t>)</a:t>
                      </a:r>
                      <a:r>
                        <a:rPr lang="ko-KR" altLang="en-US" sz="2000"/>
                        <a:t>이동</a:t>
                      </a:r>
                      <a:endParaRPr lang="en-US" altLang="ko-KR" sz="200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6614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2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r>
                        <a:rPr lang="ko-KR" altLang="en-US" sz="2000"/>
                        <a:t>수량 조절</a:t>
                      </a:r>
                      <a:endParaRPr lang="en-US" altLang="ko-KR" sz="200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6614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3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r>
                        <a:rPr lang="ko-KR" altLang="en-US" sz="2000"/>
                        <a:t>목록</a:t>
                      </a:r>
                      <a:r>
                        <a:rPr lang="en-US" altLang="ko-KR" sz="2000"/>
                        <a:t>,</a:t>
                      </a:r>
                      <a:r>
                        <a:rPr lang="ko-KR" altLang="en-US" sz="2000"/>
                        <a:t>구매</a:t>
                      </a:r>
                      <a:r>
                        <a:rPr lang="en-US" altLang="ko-KR" sz="2000"/>
                        <a:t>,</a:t>
                      </a:r>
                      <a:r>
                        <a:rPr lang="ko-KR" altLang="en-US" sz="2000"/>
                        <a:t>장바구니 버튼 클릭 시 관련 페이지 이동</a:t>
                      </a:r>
                      <a:endParaRPr lang="en-US" altLang="ko-KR" sz="200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126614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4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r>
                        <a:rPr lang="ko-KR" altLang="en-US" sz="2000"/>
                        <a:t>상세정보보기</a:t>
                      </a:r>
                      <a:r>
                        <a:rPr lang="en-US" altLang="ko-KR" sz="2000"/>
                        <a:t>,</a:t>
                      </a:r>
                      <a:r>
                        <a:rPr lang="ko-KR" altLang="en-US" sz="2000"/>
                        <a:t>배송안내</a:t>
                      </a:r>
                      <a:r>
                        <a:rPr lang="en-US" altLang="ko-KR" sz="2000"/>
                        <a:t>,</a:t>
                      </a:r>
                      <a:r>
                        <a:rPr lang="ko-KR" altLang="en-US" sz="2000"/>
                        <a:t>교환 및 반품안내</a:t>
                      </a:r>
                      <a:r>
                        <a:rPr lang="en-US" altLang="ko-KR" sz="2000"/>
                        <a:t>,</a:t>
                      </a:r>
                      <a:r>
                        <a:rPr lang="ko-KR" altLang="en-US" sz="2000"/>
                        <a:t>상품후기</a:t>
                      </a:r>
                      <a:r>
                        <a:rPr lang="en-US" altLang="ko-KR" sz="2000"/>
                        <a:t>,</a:t>
                      </a:r>
                      <a:r>
                        <a:rPr lang="ko-KR" altLang="en-US" sz="2000"/>
                        <a:t>상품문의 페이지 이동</a:t>
                      </a:r>
                      <a:endParaRPr lang="en-US" altLang="ko-KR" sz="200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4" name="직사각형 19"/>
          <p:cNvSpPr/>
          <p:nvPr/>
        </p:nvSpPr>
        <p:spPr>
          <a:xfrm>
            <a:off x="3179676" y="1880828"/>
            <a:ext cx="2304256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9"/>
          <p:cNvSpPr/>
          <p:nvPr/>
        </p:nvSpPr>
        <p:spPr>
          <a:xfrm>
            <a:off x="3467708" y="1700808"/>
            <a:ext cx="360040" cy="1800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6" name="직사각형 19"/>
          <p:cNvSpPr/>
          <p:nvPr/>
        </p:nvSpPr>
        <p:spPr>
          <a:xfrm>
            <a:off x="4331804" y="3248980"/>
            <a:ext cx="1584176" cy="3240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7" name="직사각형 19"/>
          <p:cNvSpPr/>
          <p:nvPr/>
        </p:nvSpPr>
        <p:spPr>
          <a:xfrm>
            <a:off x="3719736" y="4221088"/>
            <a:ext cx="1296144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8" name="직사각형 19"/>
          <p:cNvSpPr/>
          <p:nvPr/>
        </p:nvSpPr>
        <p:spPr>
          <a:xfrm>
            <a:off x="2603612" y="4482641"/>
            <a:ext cx="3492388" cy="2520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9" name="타원 12"/>
          <p:cNvSpPr/>
          <p:nvPr/>
        </p:nvSpPr>
        <p:spPr>
          <a:xfrm>
            <a:off x="5555940" y="1808820"/>
            <a:ext cx="341746" cy="304800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solidFill>
                  <a:srgbClr val="FF0000"/>
                </a:solidFill>
              </a:rPr>
              <a:t>1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0" name="타원 12"/>
          <p:cNvSpPr/>
          <p:nvPr/>
        </p:nvSpPr>
        <p:spPr>
          <a:xfrm>
            <a:off x="5987988" y="3176972"/>
            <a:ext cx="341746" cy="304800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21" name="타원 12"/>
          <p:cNvSpPr/>
          <p:nvPr/>
        </p:nvSpPr>
        <p:spPr>
          <a:xfrm>
            <a:off x="5015880" y="3969060"/>
            <a:ext cx="341746" cy="304800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22" name="타원 12"/>
          <p:cNvSpPr/>
          <p:nvPr/>
        </p:nvSpPr>
        <p:spPr>
          <a:xfrm>
            <a:off x="6132004" y="4365104"/>
            <a:ext cx="341746" cy="304800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solidFill>
                  <a:srgbClr val="FF0000"/>
                </a:solidFill>
              </a:rPr>
              <a:t>4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9013687" y="444500"/>
            <a:ext cx="7975600" cy="9334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830142" y="1062594"/>
            <a:ext cx="6982799" cy="8335406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8987182" y="444500"/>
            <a:ext cx="8157817" cy="9309100"/>
          </a:xfrm>
          <a:prstGeom prst="rect">
            <a:avLst/>
          </a:prstGeom>
        </p:spPr>
      </p:pic>
      <p:sp>
        <p:nvSpPr>
          <p:cNvPr id="17" name="직사각형 19"/>
          <p:cNvSpPr/>
          <p:nvPr/>
        </p:nvSpPr>
        <p:spPr>
          <a:xfrm>
            <a:off x="3071664" y="6641976"/>
            <a:ext cx="504055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8" name="직사각형 19"/>
          <p:cNvSpPr/>
          <p:nvPr/>
        </p:nvSpPr>
        <p:spPr>
          <a:xfrm>
            <a:off x="12432704" y="5049180"/>
            <a:ext cx="936103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9013687" y="444500"/>
            <a:ext cx="7975600" cy="9334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638420" y="766207"/>
            <a:ext cx="8213098" cy="8691085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9013686" y="478384"/>
            <a:ext cx="8137769" cy="9300616"/>
          </a:xfrm>
          <a:prstGeom prst="rect">
            <a:avLst/>
          </a:prstGeom>
        </p:spPr>
      </p:pic>
      <p:sp>
        <p:nvSpPr>
          <p:cNvPr id="17" name="직사각형 19"/>
          <p:cNvSpPr/>
          <p:nvPr/>
        </p:nvSpPr>
        <p:spPr>
          <a:xfrm>
            <a:off x="5339916" y="5445224"/>
            <a:ext cx="648072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8" name="직사각형 19"/>
          <p:cNvSpPr/>
          <p:nvPr/>
        </p:nvSpPr>
        <p:spPr>
          <a:xfrm>
            <a:off x="13872864" y="7317432"/>
            <a:ext cx="720080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9013687" y="444500"/>
            <a:ext cx="7975600" cy="9334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859427" y="900753"/>
            <a:ext cx="7903573" cy="8662347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9013687" y="444500"/>
            <a:ext cx="7975600" cy="9334500"/>
          </a:xfrm>
          <a:prstGeom prst="rect">
            <a:avLst/>
          </a:prstGeom>
        </p:spPr>
      </p:pic>
      <p:sp>
        <p:nvSpPr>
          <p:cNvPr id="14" name="직사각형 19"/>
          <p:cNvSpPr/>
          <p:nvPr/>
        </p:nvSpPr>
        <p:spPr>
          <a:xfrm>
            <a:off x="5051884" y="3681028"/>
            <a:ext cx="828092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9"/>
          <p:cNvSpPr/>
          <p:nvPr/>
        </p:nvSpPr>
        <p:spPr>
          <a:xfrm>
            <a:off x="947428" y="5949280"/>
            <a:ext cx="7632848" cy="14761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6" name="직사각형 19"/>
          <p:cNvSpPr/>
          <p:nvPr/>
        </p:nvSpPr>
        <p:spPr>
          <a:xfrm>
            <a:off x="9228348" y="4905164"/>
            <a:ext cx="7560840" cy="29523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9013687" y="444500"/>
            <a:ext cx="7975600" cy="9334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679759" y="585028"/>
            <a:ext cx="8150298" cy="9053443"/>
          </a:xfrm>
          <a:prstGeom prst="rect">
            <a:avLst/>
          </a:prstGeom>
        </p:spPr>
      </p:pic>
      <p:graphicFrame>
        <p:nvGraphicFramePr>
          <p:cNvPr id="13" name="표 12"/>
          <p:cNvGraphicFramePr>
            <a:graphicFrameLocks noGrp="1"/>
          </p:cNvGraphicFramePr>
          <p:nvPr/>
        </p:nvGraphicFramePr>
        <p:xfrm>
          <a:off x="9488768" y="1028700"/>
          <a:ext cx="7063858" cy="7411412"/>
        </p:xfrm>
        <a:graphic>
          <a:graphicData uri="http://schemas.openxmlformats.org/drawingml/2006/table">
            <a:tbl>
              <a:tblPr/>
              <a:tblGrid>
                <a:gridCol w="72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430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706491">
                <a:tc gridSpan="2"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altLang="ko-KR" sz="20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34161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defRPr/>
                      </a:pPr>
                      <a:r>
                        <a:rPr lang="ko-KR" altLang="en-US" sz="2000" b="0" i="1">
                          <a:solidFill>
                            <a:srgbClr val="FF0000"/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후원하기</a:t>
                      </a:r>
                      <a:r>
                        <a:rPr lang="en-US" altLang="ko-KR" sz="2000" b="0" i="1">
                          <a:solidFill>
                            <a:srgbClr val="FF0000"/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(</a:t>
                      </a:r>
                      <a:r>
                        <a:rPr lang="ko-KR" altLang="en-US" sz="2000" b="0" i="1">
                          <a:solidFill>
                            <a:srgbClr val="FF0000"/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폼</a:t>
                      </a:r>
                      <a:r>
                        <a:rPr lang="en-US" altLang="ko-KR" sz="2000" b="0" i="1">
                          <a:solidFill>
                            <a:srgbClr val="FF0000"/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)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31965">
                <a:tc gridSpan="2"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altLang="ko-KR" sz="20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en-US" altLang="ko-KR" sz="900" b="1" i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/>
                        <a:ea typeface="나눔고딕"/>
                        <a:sym typeface="Wingdings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47508"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2000" b="1" i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91287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/>
                        <a:t>1</a:t>
                      </a:r>
                      <a:endParaRPr lang="ko-KR" altLang="en-US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r>
                        <a:rPr lang="ko-KR" altLang="en-US" sz="2000"/>
                        <a:t>후원하기 관련 폼</a:t>
                      </a:r>
                      <a:endParaRPr lang="en-US" altLang="ko-KR" sz="200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4" name="직사각형 19"/>
          <p:cNvSpPr/>
          <p:nvPr/>
        </p:nvSpPr>
        <p:spPr>
          <a:xfrm>
            <a:off x="4367808" y="2204864"/>
            <a:ext cx="756084" cy="5040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9013687" y="444500"/>
            <a:ext cx="7975600" cy="9334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graphicFrame>
        <p:nvGraphicFramePr>
          <p:cNvPr id="16" name="Group 662"/>
          <p:cNvGraphicFramePr>
            <a:graphicFrameLocks noGrp="1"/>
          </p:cNvGraphicFramePr>
          <p:nvPr/>
        </p:nvGraphicFramePr>
        <p:xfrm>
          <a:off x="9469558" y="1158394"/>
          <a:ext cx="7063858" cy="7411412"/>
        </p:xfrm>
        <a:graphic>
          <a:graphicData uri="http://schemas.openxmlformats.org/drawingml/2006/table">
            <a:tbl>
              <a:tblPr/>
              <a:tblGrid>
                <a:gridCol w="72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430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706491">
                <a:tc gridSpan="2"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altLang="ko-KR" sz="20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34161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defRPr/>
                      </a:pPr>
                      <a:r>
                        <a:rPr lang="ko-KR" altLang="en-US" sz="2000" b="0" i="1">
                          <a:solidFill>
                            <a:srgbClr val="FF0000"/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입양 </a:t>
                      </a:r>
                      <a:endParaRPr lang="en-US" altLang="ko-KR" sz="2000" b="0" i="1">
                        <a:solidFill>
                          <a:srgbClr val="FF0000"/>
                        </a:solidFill>
                        <a:latin typeface="나눔고딕"/>
                        <a:ea typeface="나눔고딕"/>
                        <a:sym typeface="Wingdings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31965">
                <a:tc gridSpan="2"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altLang="ko-KR" sz="20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en-US" altLang="ko-KR" sz="900" b="1" i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/>
                        <a:ea typeface="나눔고딕"/>
                        <a:sym typeface="Wingdings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47508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2000" b="1" i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91287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r>
                        <a:rPr lang="ko-KR" altLang="en-US" sz="2000"/>
                        <a:t>상단 카테고리 클릭시 </a:t>
                      </a:r>
                      <a:r>
                        <a:rPr lang="en-US" altLang="ko-KR" sz="2000"/>
                        <a:t>(</a:t>
                      </a:r>
                      <a:r>
                        <a:rPr lang="ko-KR" altLang="en-US" sz="2000"/>
                        <a:t>입양안내</a:t>
                      </a:r>
                      <a:r>
                        <a:rPr lang="en-US" altLang="ko-KR" sz="2000"/>
                        <a:t>,</a:t>
                      </a:r>
                      <a:r>
                        <a:rPr lang="ko-KR" altLang="en-US" sz="2000"/>
                        <a:t>공고</a:t>
                      </a:r>
                      <a:r>
                        <a:rPr lang="en-US" altLang="ko-KR" sz="2000"/>
                        <a:t>)</a:t>
                      </a:r>
                      <a:r>
                        <a:rPr lang="ko-KR" altLang="en-US" sz="2000"/>
                        <a:t>이동</a:t>
                      </a:r>
                      <a:endParaRPr lang="en-US" altLang="ko-KR" sz="200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857250" y="1018599"/>
            <a:ext cx="7620000" cy="8249801"/>
          </a:xfrm>
          <a:prstGeom prst="rect">
            <a:avLst/>
          </a:prstGeom>
        </p:spPr>
      </p:pic>
      <p:sp>
        <p:nvSpPr>
          <p:cNvPr id="19" name="타원 18"/>
          <p:cNvSpPr/>
          <p:nvPr/>
        </p:nvSpPr>
        <p:spPr>
          <a:xfrm>
            <a:off x="2590800" y="3822700"/>
            <a:ext cx="341746" cy="304800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solidFill>
                  <a:srgbClr val="FF0000"/>
                </a:solidFill>
              </a:rPr>
              <a:t>1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983432" y="3429000"/>
            <a:ext cx="1476164" cy="129614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9013687" y="444500"/>
            <a:ext cx="7975600" cy="9334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graphicFrame>
        <p:nvGraphicFramePr>
          <p:cNvPr id="16" name="Group 662"/>
          <p:cNvGraphicFramePr>
            <a:graphicFrameLocks noGrp="1"/>
          </p:cNvGraphicFramePr>
          <p:nvPr/>
        </p:nvGraphicFramePr>
        <p:xfrm>
          <a:off x="9469558" y="1158395"/>
          <a:ext cx="7063858" cy="8176107"/>
        </p:xfrm>
        <a:graphic>
          <a:graphicData uri="http://schemas.openxmlformats.org/drawingml/2006/table">
            <a:tbl>
              <a:tblPr/>
              <a:tblGrid>
                <a:gridCol w="72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430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567216">
                <a:tc gridSpan="2"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altLang="ko-KR" sz="20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76305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defRPr/>
                      </a:pPr>
                      <a:r>
                        <a:rPr lang="ko-KR" altLang="en-US" sz="2000" b="0" i="1">
                          <a:solidFill>
                            <a:srgbClr val="FF0000"/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입양 </a:t>
                      </a:r>
                      <a:endParaRPr lang="en-US" altLang="ko-KR" sz="2000" b="0" i="1">
                        <a:solidFill>
                          <a:srgbClr val="FF0000"/>
                        </a:solidFill>
                        <a:latin typeface="나눔고딕"/>
                        <a:ea typeface="나눔고딕"/>
                        <a:sym typeface="Wingdings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55903">
                <a:tc gridSpan="2"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altLang="ko-KR" sz="20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en-US" altLang="ko-KR" sz="900" b="1" i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/>
                        <a:ea typeface="나눔고딕"/>
                        <a:sym typeface="Wingdings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37531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2000" b="1" i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69576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r>
                        <a:rPr lang="ko-KR" altLang="en-US" sz="2000"/>
                        <a:t>상단 카테고리 클릭시 </a:t>
                      </a:r>
                      <a:r>
                        <a:rPr lang="en-US" altLang="ko-KR" sz="2000"/>
                        <a:t>(</a:t>
                      </a:r>
                      <a:r>
                        <a:rPr lang="ko-KR" altLang="en-US" sz="2000"/>
                        <a:t>입양안내</a:t>
                      </a:r>
                      <a:r>
                        <a:rPr lang="en-US" altLang="ko-KR" sz="2000"/>
                        <a:t>,</a:t>
                      </a:r>
                      <a:r>
                        <a:rPr lang="ko-KR" altLang="en-US" sz="2000"/>
                        <a:t>공고</a:t>
                      </a:r>
                      <a:r>
                        <a:rPr lang="en-US" altLang="ko-KR" sz="2000"/>
                        <a:t>)</a:t>
                      </a:r>
                      <a:r>
                        <a:rPr lang="ko-KR" altLang="en-US" sz="2000"/>
                        <a:t>이동</a:t>
                      </a:r>
                      <a:endParaRPr lang="en-US" altLang="ko-KR" sz="200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69576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2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r>
                        <a:rPr lang="ko-KR" altLang="en-US" sz="2000"/>
                        <a:t>입양 안내 사항 확인 페이지</a:t>
                      </a:r>
                      <a:endParaRPr lang="en-US" altLang="ko-KR" sz="200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065530" y="647700"/>
            <a:ext cx="7492286" cy="8915400"/>
          </a:xfrm>
          <a:prstGeom prst="rect">
            <a:avLst/>
          </a:prstGeom>
        </p:spPr>
      </p:pic>
      <p:sp>
        <p:nvSpPr>
          <p:cNvPr id="17" name="직사각형 19"/>
          <p:cNvSpPr/>
          <p:nvPr/>
        </p:nvSpPr>
        <p:spPr>
          <a:xfrm>
            <a:off x="1343472" y="2574429"/>
            <a:ext cx="1188132" cy="39604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83C9A6-CE79-B148-EC3B-7D37205232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32A49347-E3A9-D661-2891-5B5E1752B1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77C1A881-596A-5AAE-910E-C7DE20B8AE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3687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5B244E12-C694-1817-AF5A-C8AB7FF1CF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C3D87631-272D-228D-D070-DCF8183F98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E458E31D-1665-F019-06BB-3386969C82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D96FE2A8-C309-367F-3375-64453FF934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5AC0493A-536B-15E4-CC12-63D5C7217C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5BDA0B0A-899E-E02E-9079-2A7413790D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graphicFrame>
        <p:nvGraphicFramePr>
          <p:cNvPr id="16" name="Group 662">
            <a:extLst>
              <a:ext uri="{FF2B5EF4-FFF2-40B4-BE49-F238E27FC236}">
                <a16:creationId xmlns:a16="http://schemas.microsoft.com/office/drawing/2014/main" id="{531CD465-F0CB-1169-D098-9572678A78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1862704"/>
              </p:ext>
            </p:extLst>
          </p:nvPr>
        </p:nvGraphicFramePr>
        <p:xfrm>
          <a:off x="9469558" y="1158395"/>
          <a:ext cx="7063858" cy="8176107"/>
        </p:xfrm>
        <a:graphic>
          <a:graphicData uri="http://schemas.openxmlformats.org/drawingml/2006/table">
            <a:tbl>
              <a:tblPr/>
              <a:tblGrid>
                <a:gridCol w="72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430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567216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76305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입양 </a:t>
                      </a:r>
                      <a:endParaRPr lang="en-US" altLang="ko-KR" sz="2000" b="0" i="1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55903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37531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6957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000" dirty="0"/>
                        <a:t>상단 카테고리 </a:t>
                      </a:r>
                      <a:r>
                        <a:rPr lang="ko-KR" altLang="en-US" sz="2000" dirty="0" err="1"/>
                        <a:t>클릭시</a:t>
                      </a:r>
                      <a:r>
                        <a:rPr lang="ko-KR" altLang="en-US" sz="2000" dirty="0"/>
                        <a:t> </a:t>
                      </a:r>
                      <a:r>
                        <a:rPr lang="en-US" altLang="ko-KR" sz="2000" dirty="0"/>
                        <a:t>(</a:t>
                      </a:r>
                      <a:r>
                        <a:rPr lang="ko-KR" altLang="en-US" sz="2000" dirty="0"/>
                        <a:t>입양안내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/>
                        <a:t>공고</a:t>
                      </a:r>
                      <a:r>
                        <a:rPr lang="en-US" altLang="ko-KR" sz="2000" dirty="0"/>
                        <a:t>)</a:t>
                      </a:r>
                      <a:r>
                        <a:rPr lang="ko-KR" altLang="en-US" sz="2000" dirty="0"/>
                        <a:t>이동</a:t>
                      </a:r>
                      <a:endParaRPr lang="en-US" altLang="ko-KR" sz="20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0840612"/>
                  </a:ext>
                </a:extLst>
              </a:tr>
              <a:tr h="136957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2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000" dirty="0"/>
                        <a:t>입양 공고 확인 페이지</a:t>
                      </a:r>
                      <a:endParaRPr lang="en-US" altLang="ko-KR" sz="20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0536099"/>
                  </a:ext>
                </a:extLst>
              </a:tr>
            </a:tbl>
          </a:graphicData>
        </a:graphic>
      </p:graphicFrame>
      <p:pic>
        <p:nvPicPr>
          <p:cNvPr id="12" name="그림 11">
            <a:extLst>
              <a:ext uri="{FF2B5EF4-FFF2-40B4-BE49-F238E27FC236}">
                <a16:creationId xmlns:a16="http://schemas.microsoft.com/office/drawing/2014/main" id="{1FBAB43C-A840-61EE-5B29-AA1FBBCD61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0600" y="658911"/>
            <a:ext cx="7200624" cy="580538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3E88A4E-5353-9D1E-6ACF-4EE8E9C6246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6250" y="5178287"/>
            <a:ext cx="8210550" cy="4156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60421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9013687" y="444500"/>
            <a:ext cx="7975600" cy="9334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796511" y="1783459"/>
            <a:ext cx="8210550" cy="6382641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9013687" y="444500"/>
            <a:ext cx="7975600" cy="9334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1"/>
          <p:cNvSpPr txBox="1"/>
          <p:nvPr/>
        </p:nvSpPr>
        <p:spPr>
          <a:xfrm>
            <a:off x="1143000" y="393616"/>
            <a:ext cx="8851900" cy="12700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>
              <a:lnSpc>
                <a:spcPct val="99600"/>
              </a:lnSpc>
              <a:defRPr/>
            </a:pPr>
            <a:r>
              <a:rPr lang="ko-KR" altLang="en-US" sz="2400" b="0" u="sng" spc="-200">
                <a:solidFill>
                  <a:srgbClr val="3E372E"/>
                </a:solidFill>
                <a:latin typeface="+mj-ea"/>
                <a:ea typeface="+mj-ea"/>
              </a:rPr>
              <a:t>프로젝트 수행 절차 및 방법 </a:t>
            </a:r>
            <a:r>
              <a:rPr lang="en-US" altLang="ko-KR" sz="2400" b="0" u="sng" spc="-200">
                <a:solidFill>
                  <a:srgbClr val="3E372E"/>
                </a:solidFill>
                <a:latin typeface="+mj-ea"/>
                <a:ea typeface="+mj-ea"/>
              </a:rPr>
              <a:t>/ </a:t>
            </a:r>
            <a:r>
              <a:rPr lang="ko-KR" altLang="en-US" sz="2400" b="0" u="sng" spc="-200">
                <a:solidFill>
                  <a:srgbClr val="3E372E"/>
                </a:solidFill>
                <a:latin typeface="+mj-ea"/>
                <a:ea typeface="+mj-ea"/>
              </a:rPr>
              <a:t>개발 환경</a:t>
            </a:r>
            <a:endParaRPr lang="ko-KR" altLang="ko-KR" sz="2400" b="0" u="sng" spc="-200">
              <a:solidFill>
                <a:srgbClr val="3E372E"/>
              </a:solidFill>
              <a:latin typeface="+mj-ea"/>
              <a:ea typeface="+mj-ea"/>
            </a:endParaRP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143000" y="1653347"/>
            <a:ext cx="15661740" cy="80032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900FE4-7FB0-FBA4-7409-D3644D7F20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A03E409A-E49A-BB51-88F2-75E08F4F0E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4F05F659-D387-53CA-F76C-E29AFADD98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3687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88577EEB-2230-6EC4-3439-90A575F6E6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1FBC3B18-1309-2BB0-6933-3A1447DA26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6CFC3F2D-C3B5-9CCE-5C8B-2ED5AFF040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AFC67C2C-1FD3-788B-B431-149755B42B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2E55DE89-591A-9DFA-47AF-825D7130FD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2C620682-DDEF-9651-1EC0-2453200BC0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graphicFrame>
        <p:nvGraphicFramePr>
          <p:cNvPr id="16" name="Group 662">
            <a:extLst>
              <a:ext uri="{FF2B5EF4-FFF2-40B4-BE49-F238E27FC236}">
                <a16:creationId xmlns:a16="http://schemas.microsoft.com/office/drawing/2014/main" id="{69FFC329-2F39-C2D7-3029-680889AA4D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7125472"/>
              </p:ext>
            </p:extLst>
          </p:nvPr>
        </p:nvGraphicFramePr>
        <p:xfrm>
          <a:off x="9469558" y="1158395"/>
          <a:ext cx="7063858" cy="8176107"/>
        </p:xfrm>
        <a:graphic>
          <a:graphicData uri="http://schemas.openxmlformats.org/drawingml/2006/table">
            <a:tbl>
              <a:tblPr/>
              <a:tblGrid>
                <a:gridCol w="72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430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567216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76305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입양 </a:t>
                      </a:r>
                      <a:endParaRPr lang="en-US" altLang="ko-KR" sz="2000" b="0" i="1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55903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37531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6957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000" dirty="0"/>
                        <a:t>입양 공고 확인 페이지</a:t>
                      </a:r>
                      <a:endParaRPr lang="en-US" altLang="ko-KR" sz="20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0840612"/>
                  </a:ext>
                </a:extLst>
              </a:tr>
              <a:tr h="136957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2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000" dirty="0" err="1"/>
                        <a:t>페이징</a:t>
                      </a:r>
                      <a:r>
                        <a:rPr lang="ko-KR" altLang="en-US" sz="2000" dirty="0"/>
                        <a:t> 처리 </a:t>
                      </a:r>
                      <a:endParaRPr lang="en-US" altLang="ko-KR" sz="20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0536099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3A1B40BD-4BBD-437C-9EDC-09BDAF1DDA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3000" y="829933"/>
            <a:ext cx="7048224" cy="231966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B652F44-387A-0CFA-452E-D70705F70CED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t="4024"/>
          <a:stretch/>
        </p:blipFill>
        <p:spPr>
          <a:xfrm>
            <a:off x="561510" y="2888976"/>
            <a:ext cx="8452177" cy="1962424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B0E23325-07E8-A9FE-3C06-611E4D08149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6226" y="5374498"/>
            <a:ext cx="7811590" cy="3715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78757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9013687" y="444500"/>
            <a:ext cx="7975600" cy="9334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849900" y="703927"/>
            <a:ext cx="7760700" cy="8935373"/>
          </a:xfrm>
          <a:prstGeom prst="rect">
            <a:avLst/>
          </a:prstGeom>
        </p:spPr>
      </p:pic>
      <p:graphicFrame>
        <p:nvGraphicFramePr>
          <p:cNvPr id="13" name="Group 662"/>
          <p:cNvGraphicFramePr>
            <a:graphicFrameLocks noGrp="1"/>
          </p:cNvGraphicFramePr>
          <p:nvPr/>
        </p:nvGraphicFramePr>
        <p:xfrm>
          <a:off x="9469558" y="1158395"/>
          <a:ext cx="7063858" cy="8099905"/>
        </p:xfrm>
        <a:graphic>
          <a:graphicData uri="http://schemas.openxmlformats.org/drawingml/2006/table">
            <a:tbl>
              <a:tblPr/>
              <a:tblGrid>
                <a:gridCol w="72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430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865018">
                <a:tc gridSpan="2"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altLang="ko-KR" sz="20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13838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defRPr/>
                      </a:pPr>
                      <a:r>
                        <a:rPr lang="ko-KR" altLang="en-US" sz="2000" b="0" i="1">
                          <a:solidFill>
                            <a:srgbClr val="FF0000"/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동물 약국</a:t>
                      </a:r>
                      <a:r>
                        <a:rPr lang="en-US" altLang="ko-KR" sz="2000" b="0" i="1">
                          <a:solidFill>
                            <a:srgbClr val="FF0000"/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/</a:t>
                      </a:r>
                      <a:r>
                        <a:rPr lang="ko-KR" altLang="en-US" sz="2000" b="0" i="1">
                          <a:solidFill>
                            <a:srgbClr val="FF0000"/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병원</a:t>
                      </a:r>
                      <a:endParaRPr lang="en-US" altLang="ko-KR" sz="2000" b="0" i="1">
                        <a:solidFill>
                          <a:srgbClr val="FF0000"/>
                        </a:solidFill>
                        <a:latin typeface="나눔고딕"/>
                        <a:ea typeface="나눔고딕"/>
                        <a:sym typeface="Wingdings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8541">
                <a:tc gridSpan="2"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altLang="ko-KR" sz="20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en-US" altLang="ko-KR" sz="900" b="1" i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/>
                        <a:ea typeface="나눔고딕"/>
                        <a:sym typeface="Wingdings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72686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2000" b="1" i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29822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r>
                        <a:rPr lang="ko-KR" altLang="en-US" sz="2000"/>
                        <a:t>상단 카테고리 클릭시 </a:t>
                      </a:r>
                      <a:r>
                        <a:rPr lang="en-US" altLang="ko-KR" sz="2000"/>
                        <a:t>(</a:t>
                      </a:r>
                      <a:r>
                        <a:rPr lang="ko-KR" altLang="en-US" sz="2000"/>
                        <a:t>약국</a:t>
                      </a:r>
                      <a:r>
                        <a:rPr lang="en-US" altLang="ko-KR" sz="2000"/>
                        <a:t>/</a:t>
                      </a:r>
                      <a:r>
                        <a:rPr lang="ko-KR" altLang="en-US" sz="2000"/>
                        <a:t>병원</a:t>
                      </a:r>
                      <a:r>
                        <a:rPr lang="en-US" altLang="ko-KR" sz="2000"/>
                        <a:t>)</a:t>
                      </a:r>
                      <a:r>
                        <a:rPr lang="ko-KR" altLang="en-US" sz="2000"/>
                        <a:t>이동</a:t>
                      </a:r>
                      <a:endParaRPr lang="en-US" altLang="ko-KR" sz="200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4" name="직사각형 19"/>
          <p:cNvSpPr/>
          <p:nvPr/>
        </p:nvSpPr>
        <p:spPr>
          <a:xfrm>
            <a:off x="1199456" y="3248979"/>
            <a:ext cx="1224136" cy="11521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5C92DF-62E7-01DD-CC4A-654824B56A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5EE8ADDB-ECF8-3500-0260-212DC6241C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3504C4A3-C452-C545-D523-1E7A1F35A7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3687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9383F5A2-992A-E698-C6D9-1B157B7D6A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5239063A-DFD8-F92D-6429-508FCC7608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C96D5530-A0BD-DF69-58F2-BF09B43180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2CE98217-0F0D-9486-9961-6063F6A43B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E5EB9677-31FF-5F11-6FF5-F425AC7C61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CEE61BE2-A1ED-6853-FDBD-3A213A7079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graphicFrame>
        <p:nvGraphicFramePr>
          <p:cNvPr id="13" name="Group 662">
            <a:extLst>
              <a:ext uri="{FF2B5EF4-FFF2-40B4-BE49-F238E27FC236}">
                <a16:creationId xmlns:a16="http://schemas.microsoft.com/office/drawing/2014/main" id="{47E05BC0-2EE1-8217-6AC5-6F0C3484FC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8733115"/>
              </p:ext>
            </p:extLst>
          </p:nvPr>
        </p:nvGraphicFramePr>
        <p:xfrm>
          <a:off x="9469558" y="1158395"/>
          <a:ext cx="7063858" cy="8099905"/>
        </p:xfrm>
        <a:graphic>
          <a:graphicData uri="http://schemas.openxmlformats.org/drawingml/2006/table">
            <a:tbl>
              <a:tblPr/>
              <a:tblGrid>
                <a:gridCol w="72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430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865018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13838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동물 약국</a:t>
                      </a:r>
                      <a:r>
                        <a:rPr lang="en-US" altLang="ko-KR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/</a:t>
                      </a:r>
                      <a:r>
                        <a:rPr lang="ko-KR" altLang="en-US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병원</a:t>
                      </a:r>
                      <a:endParaRPr lang="en-US" altLang="ko-KR" sz="2000" b="0" i="1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8541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7268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29822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000" dirty="0"/>
                        <a:t>약국</a:t>
                      </a:r>
                      <a:r>
                        <a:rPr lang="en-US" altLang="ko-KR" sz="2000" dirty="0"/>
                        <a:t>/ </a:t>
                      </a:r>
                      <a:r>
                        <a:rPr lang="ko-KR" altLang="en-US" sz="2000" dirty="0"/>
                        <a:t>병원 위치 지도에 표기</a:t>
                      </a:r>
                      <a:endParaRPr lang="en-US" altLang="ko-KR" sz="20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0840612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FE0F225E-E9D1-4BD1-1F36-1E4EE8923D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7734" y="1501014"/>
            <a:ext cx="8515954" cy="7681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87750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0" y="0"/>
            <a:ext cx="0" cy="1022350016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 rotWithShape="1">
          <a:blip>
            <a:alphaModFix amt="50000"/>
          </a:blip>
          <a:stretch>
            <a:fillRect/>
          </a:stretch>
        </p:blipFill>
        <p:spPr>
          <a:xfrm>
            <a:off x="1206500" y="8775700"/>
            <a:ext cx="15887700" cy="25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>
            <a:alphaModFix amt="50000"/>
          </a:blip>
          <a:stretch>
            <a:fillRect/>
          </a:stretch>
        </p:blipFill>
        <p:spPr>
          <a:xfrm>
            <a:off x="1206500" y="8839200"/>
            <a:ext cx="15887700" cy="254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0" y="0"/>
            <a:ext cx="0" cy="1022350016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 rotWithShape="1">
          <a:blip>
            <a:alphaModFix amt="50000"/>
          </a:blip>
          <a:stretch>
            <a:fillRect/>
          </a:stretch>
        </p:blipFill>
        <p:spPr>
          <a:xfrm>
            <a:off x="1206500" y="1422400"/>
            <a:ext cx="15887700" cy="25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 rotWithShape="1">
          <a:blip>
            <a:alphaModFix amt="50000"/>
          </a:blip>
          <a:stretch>
            <a:fillRect/>
          </a:stretch>
        </p:blipFill>
        <p:spPr>
          <a:xfrm>
            <a:off x="1206500" y="1485900"/>
            <a:ext cx="15887700" cy="254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1747500" y="8280400"/>
            <a:ext cx="5321300" cy="4191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r">
              <a:lnSpc>
                <a:spcPct val="99600"/>
              </a:lnSpc>
              <a:defRPr/>
            </a:pPr>
            <a:r>
              <a:rPr lang="ko-KR" altLang="en-US" sz="2400" b="0" i="0" u="none" strike="noStrike">
                <a:solidFill>
                  <a:srgbClr val="3E372E"/>
                </a:solidFill>
                <a:latin typeface="+mj-ea"/>
                <a:ea typeface="+mj-ea"/>
              </a:rPr>
              <a:t>강채윤</a:t>
            </a:r>
            <a:r>
              <a:rPr lang="en-US" altLang="ko-KR" sz="2400" b="0" i="0" u="none" strike="noStrike">
                <a:solidFill>
                  <a:srgbClr val="3E372E"/>
                </a:solidFill>
                <a:latin typeface="+mj-ea"/>
                <a:ea typeface="+mj-ea"/>
              </a:rPr>
              <a:t>, </a:t>
            </a:r>
            <a:r>
              <a:rPr lang="ko-KR" altLang="en-US" sz="2400" b="0" i="0" u="none" strike="noStrike">
                <a:solidFill>
                  <a:srgbClr val="3E372E"/>
                </a:solidFill>
                <a:latin typeface="+mj-ea"/>
                <a:ea typeface="+mj-ea"/>
              </a:rPr>
              <a:t>김지현</a:t>
            </a:r>
            <a:r>
              <a:rPr lang="en-US" altLang="ko-KR" sz="2400" b="0" i="0" u="none" strike="noStrike">
                <a:solidFill>
                  <a:srgbClr val="3E372E"/>
                </a:solidFill>
                <a:latin typeface="+mj-ea"/>
                <a:ea typeface="+mj-ea"/>
              </a:rPr>
              <a:t>, </a:t>
            </a:r>
            <a:r>
              <a:rPr lang="ko-KR" altLang="en-US" sz="2400" b="0" i="0" u="none" strike="noStrike">
                <a:solidFill>
                  <a:srgbClr val="3E372E"/>
                </a:solidFill>
                <a:latin typeface="+mj-ea"/>
                <a:ea typeface="+mj-ea"/>
              </a:rPr>
              <a:t>김범석</a:t>
            </a:r>
            <a:r>
              <a:rPr lang="en-US" altLang="ko-KR" sz="2400" b="0" i="0" u="none" strike="noStrike">
                <a:solidFill>
                  <a:srgbClr val="3E372E"/>
                </a:solidFill>
                <a:latin typeface="+mj-ea"/>
                <a:ea typeface="+mj-ea"/>
              </a:rPr>
              <a:t>, </a:t>
            </a:r>
            <a:r>
              <a:rPr lang="ko-KR" altLang="en-US" sz="2400" b="0" i="0" u="none" strike="noStrike">
                <a:solidFill>
                  <a:srgbClr val="3E372E"/>
                </a:solidFill>
                <a:latin typeface="+mj-ea"/>
                <a:ea typeface="+mj-ea"/>
              </a:rPr>
              <a:t>손유빈</a:t>
            </a:r>
            <a:endParaRPr lang="en-US" sz="2400" b="0" i="0" u="none" strike="noStrike">
              <a:solidFill>
                <a:srgbClr val="3E372E"/>
              </a:solidFill>
              <a:latin typeface="+mj-ea"/>
              <a:ea typeface="+mj-ea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206500" y="8318500"/>
            <a:ext cx="67183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>
              <a:lnSpc>
                <a:spcPct val="99600"/>
              </a:lnSpc>
              <a:defRPr/>
            </a:pPr>
            <a:r>
              <a:rPr lang="ko-KR" altLang="en-US" sz="2000">
                <a:latin typeface="+mj-ea"/>
                <a:ea typeface="+mj-ea"/>
              </a:rPr>
              <a:t>성남 하이미디어 아카데미 </a:t>
            </a:r>
            <a:r>
              <a:rPr lang="en-US" altLang="ko-KR" sz="2000">
                <a:latin typeface="+mj-ea"/>
                <a:ea typeface="+mj-ea"/>
              </a:rPr>
              <a:t>Ecommerce 7</a:t>
            </a:r>
            <a:r>
              <a:rPr lang="ko-KR" altLang="en-US" sz="2000">
                <a:latin typeface="+mj-ea"/>
                <a:ea typeface="+mj-ea"/>
              </a:rPr>
              <a:t>기 </a:t>
            </a:r>
            <a:r>
              <a:rPr lang="en-US" altLang="ko-KR" sz="2000">
                <a:latin typeface="+mj-ea"/>
                <a:ea typeface="+mj-ea"/>
              </a:rPr>
              <a:t>- [TEAM] Jupiter</a:t>
            </a:r>
            <a:endParaRPr lang="en-US" sz="2000" b="0" i="0" u="none" strike="noStrike">
              <a:solidFill>
                <a:srgbClr val="3E372E"/>
              </a:solidFill>
              <a:latin typeface="+mj-ea"/>
              <a:ea typeface="+mj-ea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2832100" y="4254624"/>
            <a:ext cx="12611100" cy="11049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altLang="ko-KR" sz="7200" b="0" i="0" u="none" strike="noStrike" dirty="0">
                <a:solidFill>
                  <a:srgbClr val="3E372E"/>
                </a:solidFill>
                <a:latin typeface="+mj-ea"/>
                <a:ea typeface="+mj-ea"/>
              </a:rPr>
              <a:t>WEB - BACKOFFICE </a:t>
            </a:r>
            <a:r>
              <a:rPr lang="ko-KR" altLang="en-US" sz="7200" b="0" i="0" u="none" strike="noStrike" dirty="0">
                <a:solidFill>
                  <a:srgbClr val="3E372E"/>
                </a:solidFill>
                <a:latin typeface="+mj-ea"/>
                <a:ea typeface="+mj-ea"/>
              </a:rPr>
              <a:t>소개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44600" y="787400"/>
            <a:ext cx="15811500" cy="3175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endParaRPr lang="en-US" sz="1800" b="0" i="0" u="none" strike="noStrike" spc="2400">
              <a:solidFill>
                <a:srgbClr val="B3A593"/>
              </a:solidFill>
              <a:latin typeface="+mj-ea"/>
              <a:ea typeface="+mj-ea"/>
            </a:endParaRPr>
          </a:p>
        </p:txBody>
      </p:sp>
      <p:sp>
        <p:nvSpPr>
          <p:cNvPr id="20" name="TextBox 10"/>
          <p:cNvSpPr txBox="1"/>
          <p:nvPr/>
        </p:nvSpPr>
        <p:spPr>
          <a:xfrm>
            <a:off x="6119664" y="829609"/>
            <a:ext cx="67183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>
              <a:lnSpc>
                <a:spcPct val="99600"/>
              </a:lnSpc>
              <a:defRPr/>
            </a:pPr>
            <a:r>
              <a:rPr lang="en-US" altLang="ko-KR" sz="3600" b="0" i="0" u="none" strike="noStrike" dirty="0">
                <a:solidFill>
                  <a:srgbClr val="3E372E"/>
                </a:solidFill>
                <a:latin typeface="+mj-ea"/>
                <a:ea typeface="+mj-ea"/>
              </a:rPr>
              <a:t> Main project : Happy Steps </a:t>
            </a:r>
            <a:endParaRPr lang="en-US" sz="3600" b="0" i="0" u="none" strike="noStrike" dirty="0">
              <a:solidFill>
                <a:srgbClr val="3E372E"/>
              </a:solidFill>
              <a:latin typeface="+mj-ea"/>
              <a:ea typeface="+mj-ea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15906" y="109400"/>
            <a:ext cx="1184578" cy="12122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D78118-4734-8295-3510-2F8608466F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5904945E-E7C5-C652-CB46-F0F572356B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8A3AF2CE-6866-ABCF-2B2E-F176F80AD5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A04B40AE-1CCD-DB58-D962-7A1AC8C172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C318A95D-F00F-C3FA-E065-8520455FC9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33336149-E315-39FC-46BF-65D050D664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778474B7-B95C-AF0B-603A-370282A331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4F885C13-D601-2349-CF93-9C17795741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FF1E574B-EBCC-FE5D-CAC0-14973D5C06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graphicFrame>
        <p:nvGraphicFramePr>
          <p:cNvPr id="16" name="Group 662">
            <a:extLst>
              <a:ext uri="{FF2B5EF4-FFF2-40B4-BE49-F238E27FC236}">
                <a16:creationId xmlns:a16="http://schemas.microsoft.com/office/drawing/2014/main" id="{56F6BC85-36C3-5AFB-8376-D97115E476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9529008"/>
              </p:ext>
            </p:extLst>
          </p:nvPr>
        </p:nvGraphicFramePr>
        <p:xfrm>
          <a:off x="9432364" y="1104900"/>
          <a:ext cx="7083986" cy="8305802"/>
        </p:xfrm>
        <a:graphic>
          <a:graphicData uri="http://schemas.openxmlformats.org/drawingml/2006/table">
            <a:tbl>
              <a:tblPr/>
              <a:tblGrid>
                <a:gridCol w="7228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611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431498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04645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24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관리자 로그인</a:t>
                      </a:r>
                      <a:endParaRPr lang="en-US" altLang="ko-KR" sz="2400" b="0" i="1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31498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3149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0666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400" dirty="0">
                          <a:latin typeface="+mn-ea"/>
                          <a:ea typeface="+mn-ea"/>
                        </a:rPr>
                        <a:t>가입 버튼 클릭 시 </a:t>
                      </a:r>
                      <a:endParaRPr lang="en-US" altLang="ko-KR" sz="2400" dirty="0">
                        <a:latin typeface="+mn-ea"/>
                        <a:ea typeface="+mn-ea"/>
                      </a:endParaRPr>
                    </a:p>
                    <a:p>
                      <a:r>
                        <a:rPr lang="en-US" altLang="ko-KR" sz="2400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2400" dirty="0">
                          <a:latin typeface="+mn-ea"/>
                          <a:ea typeface="+mn-ea"/>
                        </a:rPr>
                        <a:t>아이디중복체크</a:t>
                      </a:r>
                      <a:r>
                        <a:rPr lang="en-US" altLang="ko-KR" sz="24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2400" dirty="0">
                          <a:latin typeface="+mn-ea"/>
                          <a:ea typeface="+mn-ea"/>
                        </a:rPr>
                        <a:t>닉네임중복체크</a:t>
                      </a:r>
                      <a:r>
                        <a:rPr lang="en-US" altLang="ko-KR" sz="2400" dirty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2400" dirty="0">
                          <a:latin typeface="+mn-ea"/>
                          <a:ea typeface="+mn-ea"/>
                        </a:rPr>
                        <a:t>필수항목확인</a:t>
                      </a:r>
                      <a:r>
                        <a:rPr lang="en-US" altLang="ko-KR" sz="2400" dirty="0">
                          <a:latin typeface="+mn-ea"/>
                          <a:ea typeface="+mn-ea"/>
                        </a:rPr>
                        <a:t>) </a:t>
                      </a:r>
                      <a:r>
                        <a:rPr lang="ko-KR" altLang="en-US" sz="2400" dirty="0">
                          <a:latin typeface="+mn-ea"/>
                          <a:ea typeface="+mn-ea"/>
                        </a:rPr>
                        <a:t>가입</a:t>
                      </a:r>
                      <a:endParaRPr lang="en-US" altLang="ko-KR" sz="2400" dirty="0">
                        <a:latin typeface="+mn-ea"/>
                        <a:ea typeface="+mn-ea"/>
                      </a:endParaRPr>
                    </a:p>
                    <a:p>
                      <a:r>
                        <a:rPr lang="ko-KR" altLang="en-US" sz="2400" dirty="0" err="1">
                          <a:latin typeface="+mn-ea"/>
                          <a:ea typeface="+mn-ea"/>
                        </a:rPr>
                        <a:t>다시쓰기</a:t>
                      </a:r>
                      <a:r>
                        <a:rPr lang="ko-KR" altLang="en-US" sz="2400" dirty="0">
                          <a:latin typeface="+mn-ea"/>
                          <a:ea typeface="+mn-ea"/>
                        </a:rPr>
                        <a:t> 버튼 클릭 시 전부 </a:t>
                      </a:r>
                      <a:r>
                        <a:rPr lang="ko-KR" altLang="en-US" sz="2400" dirty="0" err="1">
                          <a:latin typeface="+mn-ea"/>
                          <a:ea typeface="+mn-ea"/>
                        </a:rPr>
                        <a:t>지워짐</a:t>
                      </a:r>
                      <a:endParaRPr lang="en-US" altLang="ko-KR" sz="2400" dirty="0">
                        <a:latin typeface="+mn-ea"/>
                        <a:ea typeface="+mn-ea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0767" y="1975148"/>
            <a:ext cx="8113616" cy="7058992"/>
          </a:xfrm>
          <a:prstGeom prst="rect">
            <a:avLst/>
          </a:prstGeom>
        </p:spPr>
      </p:pic>
      <p:sp>
        <p:nvSpPr>
          <p:cNvPr id="14" name="타원 13">
            <a:extLst>
              <a:ext uri="{FF2B5EF4-FFF2-40B4-BE49-F238E27FC236}">
                <a16:creationId xmlns:a16="http://schemas.microsoft.com/office/drawing/2014/main" id="{C2F6EE85-3704-041E-C5FD-857A97E05846}"/>
              </a:ext>
            </a:extLst>
          </p:cNvPr>
          <p:cNvSpPr/>
          <p:nvPr/>
        </p:nvSpPr>
        <p:spPr>
          <a:xfrm>
            <a:off x="5543600" y="8489767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358329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601D63-7302-9DD0-A87E-805E5BCE9D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5682E2EF-56E8-A847-EC0A-89279475A6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CB245918-345A-1D35-7FCC-E4BEB066AB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85C40CD2-33FB-81EA-442B-FFA6F85D00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6981E109-DF5A-9580-A849-45DF642BA0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785BA1FA-DCB1-5486-0563-15659A9075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0DFA992E-072B-4D6F-5ECB-0ACCA3538A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C0ECF0E4-C228-B50B-518D-F087295442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07934279-B702-982E-1F1C-60008B9C15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graphicFrame>
        <p:nvGraphicFramePr>
          <p:cNvPr id="16" name="Group 662">
            <a:extLst>
              <a:ext uri="{FF2B5EF4-FFF2-40B4-BE49-F238E27FC236}">
                <a16:creationId xmlns:a16="http://schemas.microsoft.com/office/drawing/2014/main" id="{A72447E8-2CF2-CDD0-64D4-61C51F4D62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7768239"/>
              </p:ext>
            </p:extLst>
          </p:nvPr>
        </p:nvGraphicFramePr>
        <p:xfrm>
          <a:off x="9432364" y="1104900"/>
          <a:ext cx="7083986" cy="8305802"/>
        </p:xfrm>
        <a:graphic>
          <a:graphicData uri="http://schemas.openxmlformats.org/drawingml/2006/table">
            <a:tbl>
              <a:tblPr/>
              <a:tblGrid>
                <a:gridCol w="7228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611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431498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04645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24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관리자 로그인</a:t>
                      </a:r>
                      <a:endParaRPr lang="en-US" altLang="ko-KR" sz="2400" b="0" i="1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31498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3149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0666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400" dirty="0">
                          <a:latin typeface="+mn-ea"/>
                          <a:ea typeface="+mn-ea"/>
                        </a:rPr>
                        <a:t>로그인 버튼 클릭 시 로그인 시도</a:t>
                      </a:r>
                      <a:endParaRPr lang="en-US" altLang="ko-KR" sz="2400" dirty="0">
                        <a:latin typeface="+mn-ea"/>
                        <a:ea typeface="+mn-ea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6A5502B4-C743-B45A-DDE8-465BF3C219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7399" y="1092199"/>
            <a:ext cx="7274251" cy="8686801"/>
          </a:xfrm>
          <a:prstGeom prst="rect">
            <a:avLst/>
          </a:prstGeom>
        </p:spPr>
      </p:pic>
      <p:sp>
        <p:nvSpPr>
          <p:cNvPr id="12" name="타원 11">
            <a:extLst>
              <a:ext uri="{FF2B5EF4-FFF2-40B4-BE49-F238E27FC236}">
                <a16:creationId xmlns:a16="http://schemas.microsoft.com/office/drawing/2014/main" id="{EFAB7B56-6BA2-CA2D-8FC2-71372DD95525}"/>
              </a:ext>
            </a:extLst>
          </p:cNvPr>
          <p:cNvSpPr/>
          <p:nvPr/>
        </p:nvSpPr>
        <p:spPr>
          <a:xfrm>
            <a:off x="4953000" y="6694817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078352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9FD225-1236-18DF-8074-8D1619FCE1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5206319-8187-AF20-D3BC-F52AD6CDCA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04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19CCDA62-1F92-C533-236C-DC35E19F68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F6F843B0-7A59-9CA8-9B5B-821D4E3931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32D9B4CA-4791-8C25-782C-EA4C8E97A2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4D6B2B85-A466-ECCB-2E16-9303B0B7D5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007435E4-881C-24F1-3B8A-90EBF430DE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2A507CC5-E2E1-50FD-0B28-F8D8F48E48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graphicFrame>
        <p:nvGraphicFramePr>
          <p:cNvPr id="16" name="Group 662">
            <a:extLst>
              <a:ext uri="{FF2B5EF4-FFF2-40B4-BE49-F238E27FC236}">
                <a16:creationId xmlns:a16="http://schemas.microsoft.com/office/drawing/2014/main" id="{032451B4-BD48-01C5-8BEF-5DAA5E25EF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6442096"/>
              </p:ext>
            </p:extLst>
          </p:nvPr>
        </p:nvGraphicFramePr>
        <p:xfrm>
          <a:off x="9432364" y="1104900"/>
          <a:ext cx="7083986" cy="8305802"/>
        </p:xfrm>
        <a:graphic>
          <a:graphicData uri="http://schemas.openxmlformats.org/drawingml/2006/table">
            <a:tbl>
              <a:tblPr/>
              <a:tblGrid>
                <a:gridCol w="7228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611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431498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04645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24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관리자 로그인  확인 창</a:t>
                      </a:r>
                      <a:endParaRPr lang="en-US" altLang="ko-KR" sz="2400" b="0" i="1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31498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3149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0666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400" dirty="0">
                          <a:latin typeface="+mn-ea"/>
                          <a:ea typeface="+mn-ea"/>
                        </a:rPr>
                        <a:t>로그인 시 닉네임 </a:t>
                      </a:r>
                      <a:r>
                        <a:rPr lang="en-US" altLang="ko-KR" sz="2400" dirty="0">
                          <a:latin typeface="+mn-ea"/>
                          <a:ea typeface="+mn-ea"/>
                        </a:rPr>
                        <a:t>+ </a:t>
                      </a:r>
                      <a:r>
                        <a:rPr lang="ko-KR" altLang="en-US" sz="2400" dirty="0">
                          <a:latin typeface="+mn-ea"/>
                          <a:ea typeface="+mn-ea"/>
                        </a:rPr>
                        <a:t>로그인 시간</a:t>
                      </a:r>
                      <a:r>
                        <a:rPr lang="en-US" altLang="ko-KR" sz="24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2400" dirty="0">
                          <a:latin typeface="+mn-ea"/>
                          <a:ea typeface="+mn-ea"/>
                        </a:rPr>
                        <a:t>을 </a:t>
                      </a:r>
                      <a:r>
                        <a:rPr lang="en-US" altLang="ko-KR" sz="2400" dirty="0">
                          <a:latin typeface="+mn-ea"/>
                          <a:ea typeface="+mn-ea"/>
                        </a:rPr>
                        <a:t>alert </a:t>
                      </a:r>
                      <a:r>
                        <a:rPr lang="ko-KR" altLang="en-US" sz="2400" dirty="0">
                          <a:latin typeface="+mn-ea"/>
                          <a:ea typeface="+mn-ea"/>
                        </a:rPr>
                        <a:t>으로</a:t>
                      </a:r>
                      <a:endParaRPr lang="en-US" altLang="ko-KR" sz="2400" dirty="0">
                        <a:latin typeface="+mn-ea"/>
                        <a:ea typeface="+mn-ea"/>
                      </a:endParaRPr>
                    </a:p>
                    <a:p>
                      <a:r>
                        <a:rPr lang="ko-KR" altLang="en-US" sz="2400" dirty="0">
                          <a:latin typeface="+mn-ea"/>
                          <a:ea typeface="+mn-ea"/>
                        </a:rPr>
                        <a:t>확인할 수 있도록 함</a:t>
                      </a:r>
                      <a:endParaRPr lang="en-US" altLang="ko-KR" sz="2400" dirty="0">
                        <a:latin typeface="+mn-ea"/>
                        <a:ea typeface="+mn-ea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4148" y="3290863"/>
            <a:ext cx="7968020" cy="2691420"/>
          </a:xfrm>
          <a:prstGeom prst="rect">
            <a:avLst/>
          </a:prstGeom>
        </p:spPr>
      </p:pic>
      <p:sp>
        <p:nvSpPr>
          <p:cNvPr id="12" name="타원 11">
            <a:extLst>
              <a:ext uri="{FF2B5EF4-FFF2-40B4-BE49-F238E27FC236}">
                <a16:creationId xmlns:a16="http://schemas.microsoft.com/office/drawing/2014/main" id="{7EB1DB18-D420-F59D-FDF3-BC1780EEAB16}"/>
              </a:ext>
            </a:extLst>
          </p:cNvPr>
          <p:cNvSpPr/>
          <p:nvPr/>
        </p:nvSpPr>
        <p:spPr>
          <a:xfrm>
            <a:off x="6875748" y="3951287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859543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1538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953563" y="444500"/>
            <a:ext cx="7975600" cy="9334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graphicFrame>
        <p:nvGraphicFramePr>
          <p:cNvPr id="16" name="Group 662"/>
          <p:cNvGraphicFramePr>
            <a:graphicFrameLocks noGrp="1"/>
          </p:cNvGraphicFramePr>
          <p:nvPr/>
        </p:nvGraphicFramePr>
        <p:xfrm>
          <a:off x="9432364" y="1104900"/>
          <a:ext cx="7083986" cy="8305802"/>
        </p:xfrm>
        <a:graphic>
          <a:graphicData uri="http://schemas.openxmlformats.org/drawingml/2006/table">
            <a:tbl>
              <a:tblPr/>
              <a:tblGrid>
                <a:gridCol w="7228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611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431498">
                <a:tc gridSpan="2"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altLang="ko-KR" sz="24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04645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defRPr/>
                      </a:pPr>
                      <a:r>
                        <a:rPr lang="ko-KR" altLang="en-US" sz="2400" b="0" i="1">
                          <a:solidFill>
                            <a:srgbClr val="FF0000"/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관리자 메인 페이지</a:t>
                      </a:r>
                      <a:endParaRPr lang="en-US" altLang="ko-KR" sz="2400" b="0" i="1">
                        <a:solidFill>
                          <a:srgbClr val="FF0000"/>
                        </a:solidFill>
                        <a:latin typeface="나눔고딕"/>
                        <a:ea typeface="나눔고딕"/>
                        <a:sym typeface="Wingdings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31498">
                <a:tc gridSpan="2"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altLang="ko-KR" sz="24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en-US" altLang="ko-KR" sz="900" b="1" i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/>
                        <a:ea typeface="나눔고딕"/>
                        <a:sym typeface="Wingdings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31498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4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2400" b="1" i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06663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4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r>
                        <a:rPr lang="ko-KR" altLang="en-US" sz="2400">
                          <a:latin typeface="+mn-ea"/>
                          <a:ea typeface="+mn-ea"/>
                        </a:rPr>
                        <a:t>관리자 메인페이지</a:t>
                      </a:r>
                      <a:r>
                        <a:rPr lang="en-US" altLang="ko-KR" sz="240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2400">
                          <a:latin typeface="+mn-ea"/>
                          <a:ea typeface="+mn-ea"/>
                        </a:rPr>
                        <a:t>각종 그래프</a:t>
                      </a:r>
                      <a:r>
                        <a:rPr lang="en-US" altLang="ko-KR" sz="240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2400">
                          <a:latin typeface="+mn-ea"/>
                          <a:ea typeface="+mn-ea"/>
                        </a:rPr>
                        <a:t>수익</a:t>
                      </a:r>
                      <a:r>
                        <a:rPr lang="en-US" altLang="ko-KR" sz="240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2400">
                          <a:latin typeface="+mn-ea"/>
                          <a:ea typeface="+mn-ea"/>
                        </a:rPr>
                        <a:t>방문자를 확인할 수 있음</a:t>
                      </a:r>
                      <a:r>
                        <a:rPr lang="en-US" altLang="ko-KR" sz="2400">
                          <a:latin typeface="+mn-ea"/>
                          <a:ea typeface="+mn-ea"/>
                        </a:rPr>
                        <a:t>)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515380" y="2227176"/>
            <a:ext cx="8426215" cy="464584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0509F7-5D0D-25E4-368A-742F047729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481219CE-54E8-9E21-BF38-D7A0341B0C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039C0987-4905-9DB4-080C-4448DE3548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BB72F430-E8A0-029A-7ABB-880E755248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CE28E8E3-0711-F08B-DDF5-F3A4F08EFB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72606D6A-CCF3-4473-7D81-B34CD48ACA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0447E8D6-7BCA-093D-A5DE-EE4804A77F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8A88AB94-A95D-41FD-EBE6-F58FD4577E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EF6F72E7-E6CB-1760-A601-7A569A3370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graphicFrame>
        <p:nvGraphicFramePr>
          <p:cNvPr id="16" name="Group 662">
            <a:extLst>
              <a:ext uri="{FF2B5EF4-FFF2-40B4-BE49-F238E27FC236}">
                <a16:creationId xmlns:a16="http://schemas.microsoft.com/office/drawing/2014/main" id="{4EA2004D-7AD1-66CF-DFA4-83E9296AC4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0457049"/>
              </p:ext>
            </p:extLst>
          </p:nvPr>
        </p:nvGraphicFramePr>
        <p:xfrm>
          <a:off x="9432364" y="1104900"/>
          <a:ext cx="7083986" cy="8305802"/>
        </p:xfrm>
        <a:graphic>
          <a:graphicData uri="http://schemas.openxmlformats.org/drawingml/2006/table">
            <a:tbl>
              <a:tblPr/>
              <a:tblGrid>
                <a:gridCol w="7228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611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431498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04645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24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관리자 메인 페이지</a:t>
                      </a:r>
                      <a:endParaRPr lang="en-US" altLang="ko-KR" sz="2400" b="0" i="1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31498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3149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0666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400" dirty="0">
                          <a:latin typeface="+mn-ea"/>
                          <a:ea typeface="+mn-ea"/>
                        </a:rPr>
                        <a:t>왼쪽 탭 클릭 시 위와 같은 관리자 </a:t>
                      </a:r>
                      <a:r>
                        <a:rPr lang="ko-KR" altLang="en-US" sz="2400" dirty="0" err="1">
                          <a:latin typeface="+mn-ea"/>
                          <a:ea typeface="+mn-ea"/>
                        </a:rPr>
                        <a:t>기능있음</a:t>
                      </a:r>
                      <a:endParaRPr lang="en-US" altLang="ko-KR" sz="2400" dirty="0">
                        <a:latin typeface="+mn-ea"/>
                        <a:ea typeface="+mn-ea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2" name="그림 11">
            <a:extLst>
              <a:ext uri="{FF2B5EF4-FFF2-40B4-BE49-F238E27FC236}">
                <a16:creationId xmlns:a16="http://schemas.microsoft.com/office/drawing/2014/main" id="{86A9F549-0DF4-B6EB-F0DE-78FA4ABABC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8990" y="929866"/>
            <a:ext cx="2862410" cy="398200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7D8541E-C8D9-6CB6-7525-7DA1376274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02687" y="971008"/>
            <a:ext cx="2862409" cy="388674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623DE2C-3180-7D0C-EA5C-EFF852A0392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8990" y="5171109"/>
            <a:ext cx="2862410" cy="4096322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1D573053-7852-634B-0006-11E672831FA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02687" y="5121689"/>
            <a:ext cx="2904637" cy="4220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0074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9634175" y="647700"/>
            <a:ext cx="6290917" cy="891540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695400" y="748655"/>
            <a:ext cx="8208912" cy="3400425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515380" y="5265204"/>
            <a:ext cx="8496944" cy="39147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1"/>
          <p:cNvSpPr txBox="1"/>
          <p:nvPr/>
        </p:nvSpPr>
        <p:spPr>
          <a:xfrm>
            <a:off x="1143000" y="393616"/>
            <a:ext cx="8851900" cy="12700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>
              <a:lnSpc>
                <a:spcPct val="99600"/>
              </a:lnSpc>
              <a:defRPr/>
            </a:pPr>
            <a:r>
              <a:rPr lang="ko-KR" altLang="en-US" sz="2400" b="0" u="sng" spc="-200">
                <a:solidFill>
                  <a:srgbClr val="3E372E"/>
                </a:solidFill>
                <a:latin typeface="+mj-ea"/>
                <a:ea typeface="+mj-ea"/>
              </a:rPr>
              <a:t>프로젝트 수행 절차 및 방법 </a:t>
            </a:r>
            <a:r>
              <a:rPr lang="en-US" altLang="ko-KR" sz="2400" b="0" u="sng" spc="-200">
                <a:solidFill>
                  <a:srgbClr val="3E372E"/>
                </a:solidFill>
                <a:latin typeface="+mj-ea"/>
                <a:ea typeface="+mj-ea"/>
              </a:rPr>
              <a:t>/ </a:t>
            </a:r>
            <a:r>
              <a:rPr lang="ko-KR" altLang="en-US" sz="2400" b="0" u="sng" spc="-200">
                <a:solidFill>
                  <a:srgbClr val="3E372E"/>
                </a:solidFill>
                <a:latin typeface="+mj-ea"/>
                <a:ea typeface="+mj-ea"/>
              </a:rPr>
              <a:t>시스템 구성도</a:t>
            </a:r>
            <a:endParaRPr lang="ko-KR" altLang="ko-KR" sz="2400" b="0" u="sng" spc="-200">
              <a:solidFill>
                <a:srgbClr val="3E372E"/>
              </a:solidFill>
              <a:latin typeface="+mj-ea"/>
              <a:ea typeface="+mj-ea"/>
            </a:endParaRP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152203" y="1507096"/>
            <a:ext cx="15916213" cy="832998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9021244" y="444500"/>
            <a:ext cx="8704049" cy="9321204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515380" y="843905"/>
            <a:ext cx="8280920" cy="3305175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79376" y="4143375"/>
            <a:ext cx="8460940" cy="2714625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486866" y="7245424"/>
            <a:ext cx="8489454" cy="1980220"/>
          </a:xfrm>
          <a:prstGeom prst="rect">
            <a:avLst/>
          </a:prstGeom>
        </p:spPr>
      </p:pic>
      <p:sp>
        <p:nvSpPr>
          <p:cNvPr id="18" name="직사각형 19"/>
          <p:cNvSpPr/>
          <p:nvPr/>
        </p:nvSpPr>
        <p:spPr>
          <a:xfrm>
            <a:off x="4079776" y="800708"/>
            <a:ext cx="1224136" cy="4320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9" name="직사각형 19"/>
          <p:cNvSpPr/>
          <p:nvPr/>
        </p:nvSpPr>
        <p:spPr>
          <a:xfrm>
            <a:off x="4259796" y="4113076"/>
            <a:ext cx="1224136" cy="4320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4151784" y="7173416"/>
            <a:ext cx="1224136" cy="4320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1" name="직사각형 19"/>
          <p:cNvSpPr/>
          <p:nvPr/>
        </p:nvSpPr>
        <p:spPr>
          <a:xfrm>
            <a:off x="2423592" y="1196752"/>
            <a:ext cx="1224136" cy="19082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2" name="직사각형 19"/>
          <p:cNvSpPr/>
          <p:nvPr/>
        </p:nvSpPr>
        <p:spPr>
          <a:xfrm>
            <a:off x="2603612" y="4473116"/>
            <a:ext cx="1404156" cy="13681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3" name="직사각형 19"/>
          <p:cNvSpPr/>
          <p:nvPr/>
        </p:nvSpPr>
        <p:spPr>
          <a:xfrm>
            <a:off x="2819636" y="7461448"/>
            <a:ext cx="1224136" cy="13681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4" name="직사각형 19"/>
          <p:cNvSpPr/>
          <p:nvPr/>
        </p:nvSpPr>
        <p:spPr>
          <a:xfrm>
            <a:off x="1667508" y="7497452"/>
            <a:ext cx="900100" cy="13681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ACFD09-05DF-6FC9-B5C9-17213DA919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C3EF7720-EC10-8C49-B1AC-E1E284F322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4D838456-1AE5-5ADB-3107-A7C71DE883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2B97BF25-FFD5-9DCE-AC53-CDE5C763EE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34834059-0FC3-EDE9-45BE-DD10216378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D00D12E3-854C-CAEC-BD68-DA50FC5C36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B33DFEEB-77D4-D47A-6C96-6A4F7EE557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22D833E3-1D16-C345-5820-E4E2C6A2AD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B7B5FF8B-6C76-8BD3-860F-7B6F8C6F96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A5641BE-AF39-87E9-13B3-A1BFF693A1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2636" y="882033"/>
            <a:ext cx="8094164" cy="860486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A154375-A493-EB41-C9E1-084DC19E506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78901" y="449470"/>
            <a:ext cx="7937500" cy="9329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41226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E51FF8-3DA8-C7BD-3B86-35F04C118B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C512AA22-2036-DFE5-813F-640CEA29D1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CD8356CC-B231-BF68-D117-E55B7C4280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607D3597-14F6-D986-3A8E-B6ECAF3A51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CAFEDFB0-A34E-E6FB-C322-A3876790D2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6D0D67A2-D284-9D32-D404-E18F4A2CCD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01C0971C-3D6A-1431-B5D2-FCF0DDCB14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984CF951-C4D7-615E-EB69-995C2265BD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680A656A-2AC2-128F-A292-C0D22BAB63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71FE05F-1D2C-4EF4-70E5-091250D675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6800" y="5143500"/>
            <a:ext cx="2590800" cy="386769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F67169C-39FC-8612-2013-587110980D5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6800" y="914376"/>
            <a:ext cx="3105583" cy="3689374"/>
          </a:xfrm>
          <a:prstGeom prst="rect">
            <a:avLst/>
          </a:prstGeom>
        </p:spPr>
      </p:pic>
      <p:graphicFrame>
        <p:nvGraphicFramePr>
          <p:cNvPr id="14" name="Group 662">
            <a:extLst>
              <a:ext uri="{FF2B5EF4-FFF2-40B4-BE49-F238E27FC236}">
                <a16:creationId xmlns:a16="http://schemas.microsoft.com/office/drawing/2014/main" id="{AB669181-42A5-8903-9456-B8647843BA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8634903"/>
              </p:ext>
            </p:extLst>
          </p:nvPr>
        </p:nvGraphicFramePr>
        <p:xfrm>
          <a:off x="9432364" y="1104900"/>
          <a:ext cx="7083986" cy="8305802"/>
        </p:xfrm>
        <a:graphic>
          <a:graphicData uri="http://schemas.openxmlformats.org/drawingml/2006/table">
            <a:tbl>
              <a:tblPr/>
              <a:tblGrid>
                <a:gridCol w="7228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611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431498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04645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24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관리자 상품 등록 관련 페이지</a:t>
                      </a:r>
                      <a:endParaRPr lang="en-US" altLang="ko-KR" sz="2400" b="0" i="1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31498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3149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0666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400" dirty="0">
                          <a:latin typeface="+mn-ea"/>
                          <a:ea typeface="+mn-ea"/>
                        </a:rPr>
                        <a:t>판매상태 및 판매시작 종료일 지정</a:t>
                      </a:r>
                      <a:endParaRPr lang="en-US" altLang="ko-KR" sz="2400" dirty="0">
                        <a:latin typeface="+mn-ea"/>
                        <a:ea typeface="+mn-ea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8639473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graphicFrame>
        <p:nvGraphicFramePr>
          <p:cNvPr id="14" name="Group 662"/>
          <p:cNvGraphicFramePr>
            <a:graphicFrameLocks noGrp="1"/>
          </p:cNvGraphicFramePr>
          <p:nvPr/>
        </p:nvGraphicFramePr>
        <p:xfrm>
          <a:off x="9432364" y="1104900"/>
          <a:ext cx="7083986" cy="8305802"/>
        </p:xfrm>
        <a:graphic>
          <a:graphicData uri="http://schemas.openxmlformats.org/drawingml/2006/table">
            <a:tbl>
              <a:tblPr/>
              <a:tblGrid>
                <a:gridCol w="7228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611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431498">
                <a:tc gridSpan="2"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altLang="ko-KR" sz="24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04645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defRPr/>
                      </a:pPr>
                      <a:r>
                        <a:rPr lang="ko-KR" altLang="en-US" sz="2400" b="0" i="1">
                          <a:solidFill>
                            <a:srgbClr val="FF0000"/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관리자  통계 페이지</a:t>
                      </a:r>
                      <a:endParaRPr lang="en-US" altLang="ko-KR" sz="2400" b="0" i="1">
                        <a:solidFill>
                          <a:srgbClr val="FF0000"/>
                        </a:solidFill>
                        <a:latin typeface="나눔고딕"/>
                        <a:ea typeface="나눔고딕"/>
                        <a:sym typeface="Wingdings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31498">
                <a:tc gridSpan="2"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altLang="ko-KR" sz="24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en-US" altLang="ko-KR" sz="900" b="1" i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/>
                        <a:ea typeface="나눔고딕"/>
                        <a:sym typeface="Wingdings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31498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4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2400" b="1" i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06663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4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r>
                        <a:rPr lang="ko-KR" altLang="en-US" sz="2400">
                          <a:latin typeface="+mn-ea"/>
                          <a:ea typeface="+mn-ea"/>
                        </a:rPr>
                        <a:t>통계자료 확인</a:t>
                      </a:r>
                      <a:endParaRPr lang="en-US" altLang="ko-KR" sz="2400">
                        <a:latin typeface="+mn-ea"/>
                        <a:ea typeface="+mn-ea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739775" y="1543100"/>
            <a:ext cx="7975601" cy="7569915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030933" y="3222904"/>
            <a:ext cx="3672408" cy="408487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E1D7B-4478-D54D-A686-4BDE919A21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5343DCC5-4A7B-E9F8-14DF-86F5182F70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6C138197-258F-BC13-6528-390BC032F0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81D765BF-31B9-37F9-214F-414746EB93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AE3CB502-38B0-E18E-1A28-A9BAFFB41A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6ECC66FA-32D7-6542-C329-1D970BCF8C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F47FF9F3-DED9-BEE1-A2AB-3D09544E22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E51A69B9-0551-70F0-8AB9-13EB56A134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6A408625-6330-258C-B6A1-C85C5E29B4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ACBCF43-79D9-5B36-62FC-7116CCE4B24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9502" y="444500"/>
            <a:ext cx="8489398" cy="93980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4C685E8-C6BF-FEB6-B02B-3A0447C4943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78900" y="444500"/>
            <a:ext cx="8846102" cy="939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32413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65AC10-6EE2-7911-886F-AE5FA59911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8146F13C-5A34-6D36-F0A4-7B24C7296D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AA3AD9A5-ADEB-695C-F934-B954695AB4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0A9CA9EC-F077-1414-CAD3-D09983C07E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AFA1391F-5DF0-A61E-C27F-A66CCB0777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DBF5EA8E-B281-8DA3-0EA4-978C96691E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19813D06-1AC6-AFC2-8812-C0276D8B9C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82AD24F8-52FD-A7F2-2C82-32ED135564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61564A84-6D01-E756-22EE-D23D7ED4D2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DC3BBC8-E72A-1ACD-B3BE-046990A524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6250" y="446156"/>
            <a:ext cx="8502650" cy="939634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B920FF9-0DBE-847F-EF6F-C44E17ED3C0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34400" y="445328"/>
            <a:ext cx="9500363" cy="9396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96169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8A39D3-29BF-853A-5AD0-0E4D305597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3C322BF5-8E7B-2674-72A3-71A483C693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F31CAB00-EB57-3E33-EDE7-1E75E0DF49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D112218B-54AD-DC05-AD12-3B872D7DA3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ADF2AC9F-1AFD-B12C-B1A2-3BEC352445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C33A39E3-2B72-B1F7-7F4D-BBD52B4280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78787780-2551-D4E9-3294-FF2FB4678A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83BD09D5-58AB-8DFE-7353-66E5E869BC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E092AA43-13CF-DB90-0332-6004CCF38C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F4F5804-3027-16A2-1F2E-7FDE939359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6250" y="442028"/>
            <a:ext cx="17335499" cy="9400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8708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B7E0CC-2AF1-23DE-C43E-4B9BDE8E9E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>
            <a:extLst>
              <a:ext uri="{FF2B5EF4-FFF2-40B4-BE49-F238E27FC236}">
                <a16:creationId xmlns:a16="http://schemas.microsoft.com/office/drawing/2014/main" id="{D5D4536C-B24F-34E3-EAC7-E5C9D1C26B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290B46A-FED3-B7CA-810D-EED214D5BD47}"/>
              </a:ext>
            </a:extLst>
          </p:cNvPr>
          <p:cNvSpPr txBox="1"/>
          <p:nvPr/>
        </p:nvSpPr>
        <p:spPr>
          <a:xfrm>
            <a:off x="1316176" y="1306935"/>
            <a:ext cx="3812630" cy="393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955" b="1" dirty="0">
                <a:solidFill>
                  <a:schemeClr val="accent3">
                    <a:lumMod val="50000"/>
                  </a:schemeClr>
                </a:solidFill>
              </a:rPr>
              <a:t>1 – </a:t>
            </a:r>
            <a:r>
              <a:rPr lang="ko-KR" altLang="en-US" sz="1955" b="1" dirty="0">
                <a:solidFill>
                  <a:schemeClr val="accent3">
                    <a:lumMod val="50000"/>
                  </a:schemeClr>
                </a:solidFill>
              </a:rPr>
              <a:t>프로세스 알고리즘</a:t>
            </a:r>
          </a:p>
        </p:txBody>
      </p:sp>
      <p:graphicFrame>
        <p:nvGraphicFramePr>
          <p:cNvPr id="13" name="표 16">
            <a:extLst>
              <a:ext uri="{FF2B5EF4-FFF2-40B4-BE49-F238E27FC236}">
                <a16:creationId xmlns:a16="http://schemas.microsoft.com/office/drawing/2014/main" id="{2ABC481D-D29B-5E12-737A-DC960EEE78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673679"/>
              </p:ext>
            </p:extLst>
          </p:nvPr>
        </p:nvGraphicFramePr>
        <p:xfrm>
          <a:off x="11902326" y="1813840"/>
          <a:ext cx="1146496" cy="192976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46496">
                  <a:extLst>
                    <a:ext uri="{9D8B030D-6E8A-4147-A177-3AD203B41FA5}">
                      <a16:colId xmlns:a16="http://schemas.microsoft.com/office/drawing/2014/main" val="3355884661"/>
                    </a:ext>
                  </a:extLst>
                </a:gridCol>
              </a:tblGrid>
              <a:tr h="5264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상품 상세 조회</a:t>
                      </a:r>
                    </a:p>
                  </a:txBody>
                  <a:tcPr marL="74295" marR="74295" marT="37148" marB="37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7371606"/>
                  </a:ext>
                </a:extLst>
              </a:tr>
              <a:tr h="98338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상품 클릭 후 상품 상세 페이지로 이동</a:t>
                      </a:r>
                    </a:p>
                  </a:txBody>
                  <a:tcPr marL="74295" marR="74295" marT="37148" marB="371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7730559"/>
                  </a:ext>
                </a:extLst>
              </a:tr>
              <a:tr h="2992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Web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4584631"/>
                  </a:ext>
                </a:extLst>
              </a:tr>
            </a:tbl>
          </a:graphicData>
        </a:graphic>
      </p:graphicFrame>
      <p:sp>
        <p:nvSpPr>
          <p:cNvPr id="14" name="타원 13">
            <a:extLst>
              <a:ext uri="{FF2B5EF4-FFF2-40B4-BE49-F238E27FC236}">
                <a16:creationId xmlns:a16="http://schemas.microsoft.com/office/drawing/2014/main" id="{1D17F456-8B56-AAA5-2622-D55ED8B2F0B0}"/>
              </a:ext>
            </a:extLst>
          </p:cNvPr>
          <p:cNvSpPr/>
          <p:nvPr/>
        </p:nvSpPr>
        <p:spPr>
          <a:xfrm rot="10800000" flipH="1" flipV="1">
            <a:off x="2057400" y="2418758"/>
            <a:ext cx="981864" cy="7805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94" dirty="0"/>
              <a:t>시작</a:t>
            </a:r>
            <a:endParaRPr lang="ko-KR" altLang="en-US" sz="1625" dirty="0"/>
          </a:p>
        </p:txBody>
      </p:sp>
      <p:graphicFrame>
        <p:nvGraphicFramePr>
          <p:cNvPr id="15" name="표 16">
            <a:extLst>
              <a:ext uri="{FF2B5EF4-FFF2-40B4-BE49-F238E27FC236}">
                <a16:creationId xmlns:a16="http://schemas.microsoft.com/office/drawing/2014/main" id="{6AEB740A-9730-9415-DFB3-541BF3DF2C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2377452"/>
              </p:ext>
            </p:extLst>
          </p:nvPr>
        </p:nvGraphicFramePr>
        <p:xfrm>
          <a:off x="3695870" y="2076204"/>
          <a:ext cx="1825627" cy="1442087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825627">
                  <a:extLst>
                    <a:ext uri="{9D8B030D-6E8A-4147-A177-3AD203B41FA5}">
                      <a16:colId xmlns:a16="http://schemas.microsoft.com/office/drawing/2014/main" val="3355884661"/>
                    </a:ext>
                  </a:extLst>
                </a:gridCol>
              </a:tblGrid>
              <a:tr h="3427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사이트접속</a:t>
                      </a:r>
                    </a:p>
                  </a:txBody>
                  <a:tcPr marL="74295" marR="74295" marT="37148" marB="37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7371606"/>
                  </a:ext>
                </a:extLst>
              </a:tr>
              <a:tr h="756627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쇼핑몰 홈페이지 접속</a:t>
                      </a:r>
                    </a:p>
                  </a:txBody>
                  <a:tcPr marL="74295" marR="74295" marT="37148" marB="371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7730559"/>
                  </a:ext>
                </a:extLst>
              </a:tr>
              <a:tr h="3427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Web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4584631"/>
                  </a:ext>
                </a:extLst>
              </a:tr>
            </a:tbl>
          </a:graphicData>
        </a:graphic>
      </p:graphicFrame>
      <p:graphicFrame>
        <p:nvGraphicFramePr>
          <p:cNvPr id="16" name="표 16">
            <a:extLst>
              <a:ext uri="{FF2B5EF4-FFF2-40B4-BE49-F238E27FC236}">
                <a16:creationId xmlns:a16="http://schemas.microsoft.com/office/drawing/2014/main" id="{2D29CC49-00F4-90E0-3ABB-2F2DF27D66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9856778"/>
              </p:ext>
            </p:extLst>
          </p:nvPr>
        </p:nvGraphicFramePr>
        <p:xfrm>
          <a:off x="6261270" y="2057680"/>
          <a:ext cx="1720967" cy="144208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720967">
                  <a:extLst>
                    <a:ext uri="{9D8B030D-6E8A-4147-A177-3AD203B41FA5}">
                      <a16:colId xmlns:a16="http://schemas.microsoft.com/office/drawing/2014/main" val="3355884661"/>
                    </a:ext>
                  </a:extLst>
                </a:gridCol>
              </a:tblGrid>
              <a:tr h="2334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상품 조회</a:t>
                      </a:r>
                    </a:p>
                  </a:txBody>
                  <a:tcPr marL="74295" marR="74295" marT="37148" marB="37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7371606"/>
                  </a:ext>
                </a:extLst>
              </a:tr>
              <a:tr h="5945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상단에 카테고리 클릭 후 페이지 이동</a:t>
                      </a:r>
                      <a:endParaRPr lang="en-US" altLang="ko-KR" sz="16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7730559"/>
                  </a:ext>
                </a:extLst>
              </a:tr>
              <a:tr h="2608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Web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4584631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D8A63C88-5ACC-3684-9370-169CCCDEE5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8447553"/>
              </p:ext>
            </p:extLst>
          </p:nvPr>
        </p:nvGraphicFramePr>
        <p:xfrm>
          <a:off x="13748045" y="1291072"/>
          <a:ext cx="1048583" cy="290639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48583">
                  <a:extLst>
                    <a:ext uri="{9D8B030D-6E8A-4147-A177-3AD203B41FA5}">
                      <a16:colId xmlns:a16="http://schemas.microsoft.com/office/drawing/2014/main" val="3355884661"/>
                    </a:ext>
                  </a:extLst>
                </a:gridCol>
              </a:tblGrid>
              <a:tr h="5418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데이터 </a:t>
                      </a:r>
                      <a:r>
                        <a:rPr lang="ko-KR" altLang="en-US" sz="1600" dirty="0" err="1">
                          <a:solidFill>
                            <a:schemeClr val="tx1"/>
                          </a:solidFill>
                        </a:rPr>
                        <a:t>크롤링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7371606"/>
                  </a:ext>
                </a:extLst>
              </a:tr>
              <a:tr h="72808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카테고리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제조사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상품명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상품가격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상품 상세설명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이미지 </a:t>
                      </a:r>
                      <a:r>
                        <a:rPr lang="ko-KR" altLang="en-US" sz="1600" dirty="0" err="1">
                          <a:solidFill>
                            <a:schemeClr val="tx1"/>
                          </a:solidFill>
                        </a:rPr>
                        <a:t>크롤링</a:t>
                      </a:r>
                      <a:endParaRPr lang="en-US" altLang="ko-KR" sz="16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7730559"/>
                  </a:ext>
                </a:extLst>
              </a:tr>
              <a:tr h="3193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Web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4584631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3CDFCE5-A490-B4DE-FDC8-DFA2BD1CAD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7311880"/>
              </p:ext>
            </p:extLst>
          </p:nvPr>
        </p:nvGraphicFramePr>
        <p:xfrm>
          <a:off x="15369338" y="1916534"/>
          <a:ext cx="1024638" cy="168719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24638">
                  <a:extLst>
                    <a:ext uri="{9D8B030D-6E8A-4147-A177-3AD203B41FA5}">
                      <a16:colId xmlns:a16="http://schemas.microsoft.com/office/drawing/2014/main" val="3355884661"/>
                    </a:ext>
                  </a:extLst>
                </a:gridCol>
              </a:tblGrid>
              <a:tr h="2858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데이터 전처리</a:t>
                      </a:r>
                    </a:p>
                  </a:txBody>
                  <a:tcPr marL="74295" marR="74295" marT="37148" marB="37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7371606"/>
                  </a:ext>
                </a:extLst>
              </a:tr>
              <a:tr h="72808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크롤링한 데이터</a:t>
                      </a:r>
                      <a:r>
                        <a:rPr lang="ko-KR" altLang="en-US" sz="1600" baseline="0" dirty="0">
                          <a:solidFill>
                            <a:schemeClr val="tx1"/>
                          </a:solidFill>
                        </a:rPr>
                        <a:t> 전처리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7730559"/>
                  </a:ext>
                </a:extLst>
              </a:tr>
              <a:tr h="3194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Excel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4584631"/>
                  </a:ext>
                </a:extLst>
              </a:tr>
            </a:tbl>
          </a:graphicData>
        </a:graphic>
      </p:graphicFrame>
      <p:graphicFrame>
        <p:nvGraphicFramePr>
          <p:cNvPr id="19" name="표 16">
            <a:extLst>
              <a:ext uri="{FF2B5EF4-FFF2-40B4-BE49-F238E27FC236}">
                <a16:creationId xmlns:a16="http://schemas.microsoft.com/office/drawing/2014/main" id="{B8C8859B-56A0-0B16-753C-BA27D5A51B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8415812"/>
              </p:ext>
            </p:extLst>
          </p:nvPr>
        </p:nvGraphicFramePr>
        <p:xfrm>
          <a:off x="2018747" y="4777993"/>
          <a:ext cx="1825627" cy="31496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825627">
                  <a:extLst>
                    <a:ext uri="{9D8B030D-6E8A-4147-A177-3AD203B41FA5}">
                      <a16:colId xmlns:a16="http://schemas.microsoft.com/office/drawing/2014/main" val="3355884661"/>
                    </a:ext>
                  </a:extLst>
                </a:gridCol>
              </a:tblGrid>
              <a:tr h="675152">
                <a:tc>
                  <a:txBody>
                    <a:bodyPr/>
                    <a:lstStyle/>
                    <a:p>
                      <a:pPr algn="ctr" latinLnBrk="1"/>
                      <a:endParaRPr lang="en-US" altLang="ko-KR" sz="16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시트 생성</a:t>
                      </a:r>
                    </a:p>
                  </a:txBody>
                  <a:tcPr marL="74295" marR="74295" marT="37148" marB="37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7371606"/>
                  </a:ext>
                </a:extLst>
              </a:tr>
              <a:tr h="17199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엑셀 오픈 후 시트 생성</a:t>
                      </a:r>
                      <a:endParaRPr lang="en-US" altLang="ko-KR" sz="16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7730559"/>
                  </a:ext>
                </a:extLst>
              </a:tr>
              <a:tr h="754507">
                <a:tc>
                  <a:txBody>
                    <a:bodyPr/>
                    <a:lstStyle/>
                    <a:p>
                      <a:pPr algn="ctr" latinLnBrk="1"/>
                      <a:endParaRPr lang="en-US" altLang="ko-KR" sz="1600" b="1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600" b="1" dirty="0" smtClean="0">
                          <a:solidFill>
                            <a:schemeClr val="tx1"/>
                          </a:solidFill>
                        </a:rPr>
                        <a:t>Excel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4584631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5CB40AA4-F76F-9B6C-1017-32D9D1387F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7898267"/>
              </p:ext>
            </p:extLst>
          </p:nvPr>
        </p:nvGraphicFramePr>
        <p:xfrm>
          <a:off x="5049793" y="4623231"/>
          <a:ext cx="1825627" cy="330436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825627">
                  <a:extLst>
                    <a:ext uri="{9D8B030D-6E8A-4147-A177-3AD203B41FA5}">
                      <a16:colId xmlns:a16="http://schemas.microsoft.com/office/drawing/2014/main" val="3355884661"/>
                    </a:ext>
                  </a:extLst>
                </a:gridCol>
              </a:tblGrid>
              <a:tr h="708327">
                <a:tc>
                  <a:txBody>
                    <a:bodyPr/>
                    <a:lstStyle/>
                    <a:p>
                      <a:pPr algn="ctr" latinLnBrk="1"/>
                      <a:endParaRPr lang="en-US" altLang="ko-KR" sz="16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데이터 입력</a:t>
                      </a:r>
                    </a:p>
                  </a:txBody>
                  <a:tcPr marL="74295" marR="74295" marT="37148" marB="37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7371606"/>
                  </a:ext>
                </a:extLst>
              </a:tr>
              <a:tr h="18044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>
                          <a:solidFill>
                            <a:schemeClr val="tx1"/>
                          </a:solidFill>
                        </a:rPr>
                        <a:t>전처리한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 데이터 엑셀에 입력</a:t>
                      </a:r>
                    </a:p>
                  </a:txBody>
                  <a:tcPr marL="74295" marR="74295" marT="37148" marB="371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7730559"/>
                  </a:ext>
                </a:extLst>
              </a:tr>
              <a:tr h="791580">
                <a:tc>
                  <a:txBody>
                    <a:bodyPr/>
                    <a:lstStyle/>
                    <a:p>
                      <a:pPr algn="ctr" latinLnBrk="1"/>
                      <a:endParaRPr lang="en-US" altLang="ko-KR" sz="1600" b="1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600" b="1" dirty="0" smtClean="0">
                          <a:solidFill>
                            <a:schemeClr val="tx1"/>
                          </a:solidFill>
                        </a:rPr>
                        <a:t>Excel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4584631"/>
                  </a:ext>
                </a:extLst>
              </a:tr>
            </a:tbl>
          </a:graphicData>
        </a:graphic>
      </p:graphicFrame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30B2DA4E-A567-C85C-5924-42BDAFBFBA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5496391"/>
              </p:ext>
            </p:extLst>
          </p:nvPr>
        </p:nvGraphicFramePr>
        <p:xfrm>
          <a:off x="7689295" y="4623232"/>
          <a:ext cx="1112820" cy="330436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12820">
                  <a:extLst>
                    <a:ext uri="{9D8B030D-6E8A-4147-A177-3AD203B41FA5}">
                      <a16:colId xmlns:a16="http://schemas.microsoft.com/office/drawing/2014/main" val="3355884661"/>
                    </a:ext>
                  </a:extLst>
                </a:gridCol>
              </a:tblGrid>
              <a:tr h="7083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8.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데이터 </a:t>
                      </a:r>
                      <a:r>
                        <a:rPr lang="ko-KR" altLang="en-US" sz="1600" dirty="0" err="1">
                          <a:solidFill>
                            <a:schemeClr val="tx1"/>
                          </a:solidFill>
                        </a:rPr>
                        <a:t>필터링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7371606"/>
                  </a:ext>
                </a:extLst>
              </a:tr>
              <a:tr h="18044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비어있는 셀에 확인 입력</a:t>
                      </a:r>
                    </a:p>
                  </a:txBody>
                  <a:tcPr marL="74295" marR="74295" marT="37148" marB="371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7730559"/>
                  </a:ext>
                </a:extLst>
              </a:tr>
              <a:tr h="791580">
                <a:tc>
                  <a:txBody>
                    <a:bodyPr/>
                    <a:lstStyle/>
                    <a:p>
                      <a:pPr algn="ctr" latinLnBrk="1"/>
                      <a:endParaRPr lang="en-US" altLang="ko-KR" sz="1600" b="1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600" b="1" dirty="0" smtClean="0">
                          <a:solidFill>
                            <a:schemeClr val="tx1"/>
                          </a:solidFill>
                        </a:rPr>
                        <a:t>Excel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4584631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87A083FD-2166-977E-E141-364DA3BED8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7692883"/>
              </p:ext>
            </p:extLst>
          </p:nvPr>
        </p:nvGraphicFramePr>
        <p:xfrm>
          <a:off x="10111764" y="4623231"/>
          <a:ext cx="1300818" cy="3321589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300818">
                  <a:extLst>
                    <a:ext uri="{9D8B030D-6E8A-4147-A177-3AD203B41FA5}">
                      <a16:colId xmlns:a16="http://schemas.microsoft.com/office/drawing/2014/main" val="3355884661"/>
                    </a:ext>
                  </a:extLst>
                </a:gridCol>
              </a:tblGrid>
              <a:tr h="962277">
                <a:tc>
                  <a:txBody>
                    <a:bodyPr/>
                    <a:lstStyle/>
                    <a:p>
                      <a:pPr algn="ctr" latinLnBrk="1"/>
                      <a:endParaRPr lang="en-US" altLang="ko-KR" sz="16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9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파일 저장</a:t>
                      </a:r>
                    </a:p>
                  </a:txBody>
                  <a:tcPr marL="74295" marR="74295" marT="37148" marB="37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7371606"/>
                  </a:ext>
                </a:extLst>
              </a:tr>
              <a:tr h="17973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수행 완료된</a:t>
                      </a:r>
                      <a:endParaRPr lang="en-US" altLang="ko-KR" sz="16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파일을 저장</a:t>
                      </a:r>
                      <a:endParaRPr lang="en-US" altLang="ko-KR" sz="16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7730559"/>
                  </a:ext>
                </a:extLst>
              </a:tr>
              <a:tr h="544748">
                <a:tc>
                  <a:txBody>
                    <a:bodyPr/>
                    <a:lstStyle/>
                    <a:p>
                      <a:pPr algn="ctr" latinLnBrk="1"/>
                      <a:endParaRPr lang="en-US" altLang="ko-KR" sz="1600" b="1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600" b="1" dirty="0" smtClean="0">
                          <a:solidFill>
                            <a:schemeClr val="tx1"/>
                          </a:solidFill>
                        </a:rPr>
                        <a:t>Excel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4584631"/>
                  </a:ext>
                </a:extLst>
              </a:tr>
            </a:tbl>
          </a:graphicData>
        </a:graphic>
      </p:graphicFrame>
      <p:sp>
        <p:nvSpPr>
          <p:cNvPr id="23" name="타원 22">
            <a:extLst>
              <a:ext uri="{FF2B5EF4-FFF2-40B4-BE49-F238E27FC236}">
                <a16:creationId xmlns:a16="http://schemas.microsoft.com/office/drawing/2014/main" id="{02120A25-A562-076F-E9E1-598F3AD310BA}"/>
              </a:ext>
            </a:extLst>
          </p:cNvPr>
          <p:cNvSpPr/>
          <p:nvPr/>
        </p:nvSpPr>
        <p:spPr>
          <a:xfrm>
            <a:off x="12392071" y="5898720"/>
            <a:ext cx="956037" cy="7533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94" dirty="0"/>
              <a:t>종료</a:t>
            </a:r>
            <a:endParaRPr lang="ko-KR" altLang="en-US" sz="1625" dirty="0"/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157C167-746F-60D8-36D7-B4E4FDE8E402}"/>
              </a:ext>
            </a:extLst>
          </p:cNvPr>
          <p:cNvCxnSpPr>
            <a:cxnSpLocks/>
            <a:stCxn id="15" idx="3"/>
            <a:endCxn id="16" idx="1"/>
          </p:cNvCxnSpPr>
          <p:nvPr/>
        </p:nvCxnSpPr>
        <p:spPr>
          <a:xfrm flipV="1">
            <a:off x="5521497" y="2778724"/>
            <a:ext cx="739773" cy="185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다이아몬드 24">
            <a:extLst>
              <a:ext uri="{FF2B5EF4-FFF2-40B4-BE49-F238E27FC236}">
                <a16:creationId xmlns:a16="http://schemas.microsoft.com/office/drawing/2014/main" id="{D8CFA04F-8A1B-623B-9CFA-6465824E943A}"/>
              </a:ext>
            </a:extLst>
          </p:cNvPr>
          <p:cNvSpPr/>
          <p:nvPr/>
        </p:nvSpPr>
        <p:spPr>
          <a:xfrm>
            <a:off x="8868863" y="2212249"/>
            <a:ext cx="2395036" cy="1150083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조회할 상품이 있는가</a:t>
            </a:r>
            <a:r>
              <a:rPr lang="en-US" altLang="ko-KR" sz="1600" dirty="0"/>
              <a:t>?</a:t>
            </a:r>
            <a:endParaRPr lang="ko-KR" altLang="en-US" sz="1600" dirty="0"/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4E952205-1A3B-5923-093D-086468212977}"/>
              </a:ext>
            </a:extLst>
          </p:cNvPr>
          <p:cNvCxnSpPr>
            <a:cxnSpLocks/>
            <a:stCxn id="16" idx="3"/>
            <a:endCxn id="25" idx="1"/>
          </p:cNvCxnSpPr>
          <p:nvPr/>
        </p:nvCxnSpPr>
        <p:spPr>
          <a:xfrm>
            <a:off x="7982237" y="2778724"/>
            <a:ext cx="886626" cy="85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EE15BB50-DEC5-753A-FA79-F1306F5C60B0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13048822" y="2778724"/>
            <a:ext cx="6807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0B3A0A4F-23B0-5857-9B0B-6CC54288DA9A}"/>
              </a:ext>
            </a:extLst>
          </p:cNvPr>
          <p:cNvCxnSpPr>
            <a:cxnSpLocks/>
            <a:stCxn id="17" idx="3"/>
            <a:endCxn id="18" idx="1"/>
          </p:cNvCxnSpPr>
          <p:nvPr/>
        </p:nvCxnSpPr>
        <p:spPr>
          <a:xfrm>
            <a:off x="14796628" y="2744267"/>
            <a:ext cx="572710" cy="158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89939-DDBE-EFF5-45EE-210CAB07F8E5}"/>
              </a:ext>
            </a:extLst>
          </p:cNvPr>
          <p:cNvCxnSpPr>
            <a:cxnSpLocks/>
            <a:stCxn id="20" idx="3"/>
            <a:endCxn id="21" idx="1"/>
          </p:cNvCxnSpPr>
          <p:nvPr/>
        </p:nvCxnSpPr>
        <p:spPr>
          <a:xfrm>
            <a:off x="6875420" y="6275411"/>
            <a:ext cx="81387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9123CA99-49E4-8C75-0E8C-1CF33B4A55EF}"/>
              </a:ext>
            </a:extLst>
          </p:cNvPr>
          <p:cNvCxnSpPr>
            <a:cxnSpLocks/>
            <a:stCxn id="22" idx="3"/>
            <a:endCxn id="23" idx="2"/>
          </p:cNvCxnSpPr>
          <p:nvPr/>
        </p:nvCxnSpPr>
        <p:spPr>
          <a:xfrm flipV="1">
            <a:off x="11412582" y="6275411"/>
            <a:ext cx="979489" cy="86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타원 32">
            <a:extLst>
              <a:ext uri="{FF2B5EF4-FFF2-40B4-BE49-F238E27FC236}">
                <a16:creationId xmlns:a16="http://schemas.microsoft.com/office/drawing/2014/main" id="{9D164695-B299-A7EE-FAE0-67A939724A68}"/>
              </a:ext>
            </a:extLst>
          </p:cNvPr>
          <p:cNvSpPr/>
          <p:nvPr/>
        </p:nvSpPr>
        <p:spPr>
          <a:xfrm>
            <a:off x="11387134" y="2438814"/>
            <a:ext cx="271369" cy="2257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38" dirty="0"/>
              <a:t>Y</a:t>
            </a:r>
            <a:endParaRPr lang="ko-KR" altLang="en-US" sz="1138" dirty="0"/>
          </a:p>
        </p:txBody>
      </p:sp>
      <p:cxnSp>
        <p:nvCxnSpPr>
          <p:cNvPr id="34" name="연결선: 꺾임 90">
            <a:extLst>
              <a:ext uri="{FF2B5EF4-FFF2-40B4-BE49-F238E27FC236}">
                <a16:creationId xmlns:a16="http://schemas.microsoft.com/office/drawing/2014/main" id="{65C11504-6BD9-4F17-EDAA-79D2629AAA3C}"/>
              </a:ext>
            </a:extLst>
          </p:cNvPr>
          <p:cNvCxnSpPr>
            <a:cxnSpLocks/>
          </p:cNvCxnSpPr>
          <p:nvPr/>
        </p:nvCxnSpPr>
        <p:spPr>
          <a:xfrm flipV="1">
            <a:off x="11263899" y="2794673"/>
            <a:ext cx="638427" cy="856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타원 34">
            <a:extLst>
              <a:ext uri="{FF2B5EF4-FFF2-40B4-BE49-F238E27FC236}">
                <a16:creationId xmlns:a16="http://schemas.microsoft.com/office/drawing/2014/main" id="{18B77E10-AF87-C734-5CF4-F5A01494B88C}"/>
              </a:ext>
            </a:extLst>
          </p:cNvPr>
          <p:cNvSpPr/>
          <p:nvPr/>
        </p:nvSpPr>
        <p:spPr>
          <a:xfrm>
            <a:off x="8288500" y="2935634"/>
            <a:ext cx="205641" cy="2078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75" dirty="0"/>
              <a:t>N</a:t>
            </a:r>
            <a:endParaRPr lang="ko-KR" altLang="en-US" sz="975" dirty="0"/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B1C21C2A-BC96-CFAE-F365-6C549C439B57}"/>
              </a:ext>
            </a:extLst>
          </p:cNvPr>
          <p:cNvCxnSpPr>
            <a:cxnSpLocks/>
            <a:stCxn id="21" idx="3"/>
            <a:endCxn id="22" idx="1"/>
          </p:cNvCxnSpPr>
          <p:nvPr/>
        </p:nvCxnSpPr>
        <p:spPr>
          <a:xfrm>
            <a:off x="8802115" y="6275412"/>
            <a:ext cx="1309649" cy="86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21091A7F-6BFD-4BB5-F514-831E6976011B}"/>
              </a:ext>
            </a:extLst>
          </p:cNvPr>
          <p:cNvCxnSpPr>
            <a:cxnSpLocks/>
          </p:cNvCxnSpPr>
          <p:nvPr/>
        </p:nvCxnSpPr>
        <p:spPr>
          <a:xfrm>
            <a:off x="3059324" y="2803240"/>
            <a:ext cx="618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B4729863-6D7C-3F95-D4DF-454D29489D15}"/>
              </a:ext>
            </a:extLst>
          </p:cNvPr>
          <p:cNvCxnSpPr>
            <a:cxnSpLocks/>
          </p:cNvCxnSpPr>
          <p:nvPr/>
        </p:nvCxnSpPr>
        <p:spPr>
          <a:xfrm flipV="1">
            <a:off x="3844374" y="6143496"/>
            <a:ext cx="1073231" cy="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977280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64C507-0BB6-9277-F71A-861A273964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FF4B58-AF35-E0A6-D2F3-F5E18A07A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016" y="543761"/>
            <a:ext cx="15305795" cy="778412"/>
          </a:xfrm>
        </p:spPr>
        <p:txBody>
          <a:bodyPr>
            <a:normAutofit/>
          </a:bodyPr>
          <a:lstStyle/>
          <a:p>
            <a:r>
              <a:rPr lang="ko-KR" altLang="en-US" dirty="0"/>
              <a:t>프로젝트 수행 경과</a:t>
            </a:r>
            <a:r>
              <a:rPr lang="en-US" altLang="ko-KR" dirty="0"/>
              <a:t>(</a:t>
            </a:r>
            <a:r>
              <a:rPr lang="en-US" altLang="ko-KR" dirty="0" err="1"/>
              <a:t>Brity</a:t>
            </a:r>
            <a:r>
              <a:rPr lang="en-US" altLang="ko-KR" dirty="0"/>
              <a:t> RPA) / </a:t>
            </a:r>
            <a:r>
              <a:rPr lang="ko-KR" altLang="en-US" dirty="0"/>
              <a:t>프로세스 상세 내용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CBA31C5-CE76-D9EE-5490-43EBC0B350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en-US" altLang="ko-KR" noProof="0" smtClean="0"/>
              <a:pPr rtl="0"/>
              <a:t>78</a:t>
            </a:fld>
            <a:endParaRPr lang="ko-KR" altLang="en-US" noProof="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7433F01-478E-4231-815D-BB35889FC2F3}"/>
              </a:ext>
            </a:extLst>
          </p:cNvPr>
          <p:cNvSpPr txBox="1"/>
          <p:nvPr/>
        </p:nvSpPr>
        <p:spPr>
          <a:xfrm>
            <a:off x="729544" y="1683077"/>
            <a:ext cx="6257138" cy="543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933" b="1" dirty="0">
                <a:solidFill>
                  <a:schemeClr val="accent3">
                    <a:lumMod val="50000"/>
                  </a:schemeClr>
                </a:solidFill>
              </a:rPr>
              <a:t>2 – </a:t>
            </a:r>
            <a:r>
              <a:rPr lang="ko-KR" altLang="en-US" sz="2933" b="1" dirty="0">
                <a:solidFill>
                  <a:schemeClr val="accent3">
                    <a:lumMod val="50000"/>
                  </a:schemeClr>
                </a:solidFill>
              </a:rPr>
              <a:t>프로세스 상세 내용</a:t>
            </a:r>
          </a:p>
        </p:txBody>
      </p:sp>
      <p:graphicFrame>
        <p:nvGraphicFramePr>
          <p:cNvPr id="37" name="표 36">
            <a:extLst>
              <a:ext uri="{FF2B5EF4-FFF2-40B4-BE49-F238E27FC236}">
                <a16:creationId xmlns:a16="http://schemas.microsoft.com/office/drawing/2014/main" id="{91D019FF-119B-104A-FA60-A1FD10CEFB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1039440"/>
              </p:ext>
            </p:extLst>
          </p:nvPr>
        </p:nvGraphicFramePr>
        <p:xfrm>
          <a:off x="826526" y="2272854"/>
          <a:ext cx="12583607" cy="740422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0761">
                  <a:extLst>
                    <a:ext uri="{9D8B030D-6E8A-4147-A177-3AD203B41FA5}">
                      <a16:colId xmlns:a16="http://schemas.microsoft.com/office/drawing/2014/main" val="4288671662"/>
                    </a:ext>
                  </a:extLst>
                </a:gridCol>
                <a:gridCol w="2294864">
                  <a:extLst>
                    <a:ext uri="{9D8B030D-6E8A-4147-A177-3AD203B41FA5}">
                      <a16:colId xmlns:a16="http://schemas.microsoft.com/office/drawing/2014/main" val="4103441124"/>
                    </a:ext>
                  </a:extLst>
                </a:gridCol>
                <a:gridCol w="8309924">
                  <a:extLst>
                    <a:ext uri="{9D8B030D-6E8A-4147-A177-3AD203B41FA5}">
                      <a16:colId xmlns:a16="http://schemas.microsoft.com/office/drawing/2014/main" val="2382023623"/>
                    </a:ext>
                  </a:extLst>
                </a:gridCol>
                <a:gridCol w="1528058">
                  <a:extLst>
                    <a:ext uri="{9D8B030D-6E8A-4147-A177-3AD203B41FA5}">
                      <a16:colId xmlns:a16="http://schemas.microsoft.com/office/drawing/2014/main" val="1420267015"/>
                    </a:ext>
                  </a:extLst>
                </a:gridCol>
              </a:tblGrid>
              <a:tr h="5069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No</a:t>
                      </a:r>
                      <a:endParaRPr lang="ko-KR" altLang="en-US" sz="15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54000" marR="54000" marT="54000" marB="54000" anchor="ctr"/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5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상세</a:t>
                      </a:r>
                      <a:r>
                        <a:rPr kumimoji="0" lang="en-US" altLang="ko-KR" sz="15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 Activity</a:t>
                      </a:r>
                      <a:endParaRPr kumimoji="0" lang="ko-KR" altLang="en-US" sz="15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/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5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세부</a:t>
                      </a:r>
                      <a:r>
                        <a:rPr kumimoji="0" lang="en-US" altLang="ko-KR" sz="15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 </a:t>
                      </a:r>
                      <a:r>
                        <a:rPr kumimoji="0" lang="ko-KR" altLang="en-US" sz="15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설명</a:t>
                      </a:r>
                      <a:endParaRPr kumimoji="0" lang="ko-KR" altLang="en-US" sz="15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/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5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시스템</a:t>
                      </a:r>
                      <a:endParaRPr kumimoji="0" lang="ko-KR" altLang="en-US" sz="15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0" marR="54000" marT="54000" marB="54000" anchor="ctr"/>
                </a:tc>
                <a:extLst>
                  <a:ext uri="{0D108BD9-81ED-4DB2-BD59-A6C34878D82A}">
                    <a16:rowId xmlns:a16="http://schemas.microsoft.com/office/drawing/2014/main" val="1373506918"/>
                  </a:ext>
                </a:extLst>
              </a:tr>
              <a:tr h="6781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1</a:t>
                      </a:r>
                      <a:endParaRPr lang="en-US" altLang="ko-KR" sz="15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4000" marR="54000" marT="54000" marB="54000" anchor="ctr"/>
                </a:tc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150000"/>
                        </a:lnSpc>
                      </a:pPr>
                      <a:r>
                        <a:rPr lang="ko-KR" altLang="en-US" sz="15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쇼핑몰 접속</a:t>
                      </a:r>
                      <a:endParaRPr lang="en-US" altLang="ko-KR" sz="15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62000" marR="54000" marT="54000" marB="5400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ko-KR" altLang="en-US" sz="15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쇼핑몰 홈페이지 접속</a:t>
                      </a:r>
                      <a:endParaRPr lang="en-US" altLang="ko-KR" sz="15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62000" marR="54000" marT="54000" marB="54000"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</a:pPr>
                      <a:r>
                        <a:rPr lang="en-US" altLang="ko-KR" sz="1500" dirty="0"/>
                        <a:t>Web</a:t>
                      </a:r>
                      <a:endParaRPr lang="ko-KR" altLang="en-US" sz="15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4000" marR="54000" marT="54000" marB="54000" anchor="ctr"/>
                </a:tc>
                <a:extLst>
                  <a:ext uri="{0D108BD9-81ED-4DB2-BD59-A6C34878D82A}">
                    <a16:rowId xmlns:a16="http://schemas.microsoft.com/office/drawing/2014/main" val="2451469439"/>
                  </a:ext>
                </a:extLst>
              </a:tr>
              <a:tr h="6781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2</a:t>
                      </a:r>
                      <a:endParaRPr lang="ko-KR" altLang="en-US" sz="15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4000" marR="54000" marT="54000" marB="54000"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500" dirty="0"/>
                        <a:t>상품 조회</a:t>
                      </a:r>
                      <a:endParaRPr lang="ko-KR" alt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 marL="162000" marR="54000" marT="54000" marB="5400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500" dirty="0"/>
                        <a:t>상품 조회</a:t>
                      </a:r>
                      <a:endParaRPr lang="ko-KR" altLang="en-US" sz="15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62000" marR="54000" marT="54000" marB="54000"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</a:pPr>
                      <a:r>
                        <a:rPr lang="en-US" altLang="ko-KR" sz="1500" dirty="0"/>
                        <a:t>Web</a:t>
                      </a:r>
                      <a:endParaRPr lang="ko-KR" altLang="en-US" sz="15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4000" marR="54000" marT="54000" marB="54000" anchor="ctr"/>
                </a:tc>
                <a:extLst>
                  <a:ext uri="{0D108BD9-81ED-4DB2-BD59-A6C34878D82A}">
                    <a16:rowId xmlns:a16="http://schemas.microsoft.com/office/drawing/2014/main" val="591485200"/>
                  </a:ext>
                </a:extLst>
              </a:tr>
              <a:tr h="756558">
                <a:tc>
                  <a:txBody>
                    <a:bodyPr/>
                    <a:lstStyle/>
                    <a:p>
                      <a:endParaRPr lang="ko-KR" altLang="en-US" sz="2700"/>
                    </a:p>
                  </a:txBody>
                  <a:tcPr marL="54000" marR="54000" marT="54000" marB="54000" anchor="ctr"/>
                </a:tc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150000"/>
                        </a:lnSpc>
                      </a:pPr>
                      <a:r>
                        <a:rPr lang="ko-KR" altLang="en-US" sz="1500" dirty="0"/>
                        <a:t>조회할 상품이</a:t>
                      </a:r>
                      <a:endParaRPr lang="en-US" altLang="ko-KR" sz="1500" dirty="0"/>
                    </a:p>
                    <a:p>
                      <a:pPr marL="0" indent="0" algn="l" latinLnBrk="1">
                        <a:lnSpc>
                          <a:spcPct val="150000"/>
                        </a:lnSpc>
                      </a:pPr>
                      <a:r>
                        <a:rPr lang="ko-KR" altLang="en-US" sz="1500" dirty="0"/>
                        <a:t>있는지 확인</a:t>
                      </a:r>
                      <a:endParaRPr lang="en-US" altLang="ko-KR" sz="15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62000" marR="54000" marT="54000" marB="5400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/>
                        <a:t>상품 상세</a:t>
                      </a:r>
                      <a:r>
                        <a:rPr lang="ko-KR" altLang="en-US" sz="1500" baseline="0" dirty="0"/>
                        <a:t> 조회를</a:t>
                      </a:r>
                      <a:r>
                        <a:rPr lang="ko-KR" altLang="en-US" sz="1500" dirty="0"/>
                        <a:t> 위해 작업해야 하는 상품이 남아있는지 확인</a:t>
                      </a:r>
                      <a:endParaRPr lang="ko-KR" altLang="en-US" sz="15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62000" marR="54000" marT="54000" marB="54000" anchor="ctr"/>
                </a:tc>
                <a:tc>
                  <a:txBody>
                    <a:bodyPr/>
                    <a:lstStyle/>
                    <a:p>
                      <a:pPr marL="0" marR="0" lvl="0" indent="0" algn="ctr" defTabSz="844083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5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Web</a:t>
                      </a:r>
                      <a:endParaRPr kumimoji="0" lang="en-US" altLang="ko-KR" sz="1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/>
                </a:tc>
                <a:extLst>
                  <a:ext uri="{0D108BD9-81ED-4DB2-BD59-A6C34878D82A}">
                    <a16:rowId xmlns:a16="http://schemas.microsoft.com/office/drawing/2014/main" val="2970841167"/>
                  </a:ext>
                </a:extLst>
              </a:tr>
              <a:tr h="6781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3</a:t>
                      </a:r>
                      <a:endParaRPr lang="ko-KR" altLang="en-US" sz="15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4000" marR="54000" marT="54000" marB="54000"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500" dirty="0"/>
                        <a:t>상품 상세 조회</a:t>
                      </a:r>
                      <a:endParaRPr lang="ko-KR" alt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 marL="162000" marR="54000" marT="54000" marB="5400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500" dirty="0"/>
                        <a:t>상품 상세 페이지로 이동</a:t>
                      </a:r>
                      <a:endParaRPr lang="ko-KR" altLang="en-US" sz="15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62000" marR="54000" marT="54000" marB="54000" anchor="ctr"/>
                </a:tc>
                <a:tc>
                  <a:txBody>
                    <a:bodyPr/>
                    <a:lstStyle/>
                    <a:p>
                      <a:pPr marL="0" marR="0" lvl="0" indent="0" algn="ctr" defTabSz="844083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5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Web</a:t>
                      </a:r>
                      <a:endParaRPr kumimoji="0" lang="en-US" altLang="ko-KR" sz="1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/>
                </a:tc>
                <a:extLst>
                  <a:ext uri="{0D108BD9-81ED-4DB2-BD59-A6C34878D82A}">
                    <a16:rowId xmlns:a16="http://schemas.microsoft.com/office/drawing/2014/main" val="3888778834"/>
                  </a:ext>
                </a:extLst>
              </a:tr>
              <a:tr h="6781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4</a:t>
                      </a:r>
                      <a:endParaRPr lang="ko-KR" altLang="en-US" sz="15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4000" marR="54000" marT="54000" marB="54000"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500" dirty="0"/>
                        <a:t>데이터 </a:t>
                      </a:r>
                      <a:r>
                        <a:rPr lang="ko-KR" altLang="en-US" sz="1500" dirty="0" err="1"/>
                        <a:t>크롤링</a:t>
                      </a:r>
                      <a:endParaRPr lang="ko-KR" altLang="en-US" sz="1500" b="0" dirty="0">
                        <a:solidFill>
                          <a:schemeClr val="tx1"/>
                        </a:solidFill>
                      </a:endParaRPr>
                    </a:p>
                  </a:txBody>
                  <a:tcPr marL="162000" marR="54000" marT="54000" marB="5400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ko-KR" altLang="en-US" sz="15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상품 카테고리</a:t>
                      </a:r>
                      <a:r>
                        <a:rPr lang="en-US" altLang="ko-KR" sz="15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5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제조사</a:t>
                      </a:r>
                      <a:r>
                        <a:rPr lang="en-US" altLang="ko-KR" sz="15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5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상품명</a:t>
                      </a:r>
                      <a:r>
                        <a:rPr lang="en-US" altLang="ko-KR" sz="15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5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판매가</a:t>
                      </a:r>
                      <a:r>
                        <a:rPr lang="en-US" altLang="ko-KR" sz="15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5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상세 설명</a:t>
                      </a:r>
                      <a:r>
                        <a:rPr lang="en-US" altLang="ko-KR" sz="15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5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이미지 </a:t>
                      </a:r>
                      <a:r>
                        <a:rPr lang="ko-KR" altLang="en-US" sz="1500" b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크롤링</a:t>
                      </a:r>
                      <a:endParaRPr lang="en-US" altLang="ko-KR" sz="15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62000" marR="54000" marT="54000" marB="54000" anchor="ctr"/>
                </a:tc>
                <a:tc>
                  <a:txBody>
                    <a:bodyPr/>
                    <a:lstStyle/>
                    <a:p>
                      <a:pPr marL="0" marR="0" lvl="0" indent="0" algn="ctr" defTabSz="844083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5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Web</a:t>
                      </a:r>
                      <a:endParaRPr kumimoji="0" lang="ko-KR" altLang="en-US" sz="1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/>
                </a:tc>
                <a:extLst>
                  <a:ext uri="{0D108BD9-81ED-4DB2-BD59-A6C34878D82A}">
                    <a16:rowId xmlns:a16="http://schemas.microsoft.com/office/drawing/2014/main" val="607074711"/>
                  </a:ext>
                </a:extLst>
              </a:tr>
              <a:tr h="6781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5</a:t>
                      </a:r>
                      <a:endParaRPr lang="ko-KR" altLang="en-US" sz="15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4000" marR="54000" marT="54000" marB="54000" anchor="ctr"/>
                </a:tc>
                <a:tc>
                  <a:txBody>
                    <a:bodyPr/>
                    <a:lstStyle/>
                    <a:p>
                      <a:pPr marL="0" marR="0" indent="0" algn="l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</a:tabLst>
                      </a:pPr>
                      <a:r>
                        <a:rPr lang="ko-KR" altLang="en-US" sz="1500" u="none" strike="noStrike" kern="1200" dirty="0">
                          <a:effectLst/>
                        </a:rPr>
                        <a:t>데이터 전처리</a:t>
                      </a:r>
                      <a:endParaRPr lang="ko-KR" altLang="en-US" sz="15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61925" marR="53912" marT="53912" marB="53912" anchor="ctr"/>
                </a:tc>
                <a:tc>
                  <a:txBody>
                    <a:bodyPr/>
                    <a:lstStyle/>
                    <a:p>
                      <a:pPr marL="0" algn="l" rtl="0" eaLnBrk="1" fontAlgn="ctr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u="none" strike="noStrike" kern="1200" dirty="0">
                          <a:effectLst/>
                        </a:rPr>
                        <a:t>정리된 자료 내용을 읽어 데이터로 변환</a:t>
                      </a:r>
                      <a:endParaRPr lang="ko-KR" altLang="en-US" sz="15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61925" marR="53912" marT="53912" marB="53912" anchor="ctr"/>
                </a:tc>
                <a:tc>
                  <a:txBody>
                    <a:bodyPr/>
                    <a:lstStyle/>
                    <a:p>
                      <a:pPr marL="0" marR="0" lvl="0" indent="0" algn="ctr" defTabSz="844083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5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Web</a:t>
                      </a:r>
                      <a:endParaRPr kumimoji="0" lang="ko-KR" altLang="en-US" sz="1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/>
                </a:tc>
                <a:extLst>
                  <a:ext uri="{0D108BD9-81ED-4DB2-BD59-A6C34878D82A}">
                    <a16:rowId xmlns:a16="http://schemas.microsoft.com/office/drawing/2014/main" val="663499617"/>
                  </a:ext>
                </a:extLst>
              </a:tr>
              <a:tr h="67815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6</a:t>
                      </a:r>
                      <a:endParaRPr lang="ko-KR" altLang="en-US" sz="15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4000" marR="54000" marT="54000" marB="54000" anchor="ctr"/>
                </a:tc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150000"/>
                        </a:lnSpc>
                      </a:pPr>
                      <a:r>
                        <a:rPr lang="ko-KR" altLang="en-US" sz="1500" dirty="0"/>
                        <a:t>시트 생성</a:t>
                      </a:r>
                      <a:endParaRPr lang="en-US" altLang="ko-KR" sz="15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62000" marR="54000" marT="54000" marB="5400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엑셀에 카테고리 별 시트 생성</a:t>
                      </a:r>
                      <a:endParaRPr lang="ko-KR" altLang="en-US" sz="15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62000" marR="54000" marT="54000" marB="54000" anchor="ctr"/>
                </a:tc>
                <a:tc>
                  <a:txBody>
                    <a:bodyPr/>
                    <a:lstStyle/>
                    <a:p>
                      <a:pPr marL="0" marR="0" lvl="0" indent="0" algn="ctr" defTabSz="844083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5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Excel</a:t>
                      </a:r>
                      <a:endParaRPr kumimoji="0" lang="ko-KR" altLang="en-US" sz="1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/>
                </a:tc>
                <a:extLst>
                  <a:ext uri="{0D108BD9-81ED-4DB2-BD59-A6C34878D82A}">
                    <a16:rowId xmlns:a16="http://schemas.microsoft.com/office/drawing/2014/main" val="2041041879"/>
                  </a:ext>
                </a:extLst>
              </a:tr>
              <a:tr h="6781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7</a:t>
                      </a:r>
                      <a:endParaRPr lang="ko-KR" altLang="en-US" sz="15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4000" marR="54000" marT="54000" marB="54000" anchor="ctr"/>
                </a:tc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150000"/>
                        </a:lnSpc>
                      </a:pPr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데이터</a:t>
                      </a:r>
                      <a:r>
                        <a:rPr lang="ko-KR" altLang="en-US" sz="15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입력</a:t>
                      </a:r>
                      <a:endParaRPr lang="en-US" altLang="ko-KR" sz="15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62000" marR="54000" marT="54000" marB="5400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/>
                        <a:t>엑셀에 </a:t>
                      </a:r>
                      <a:r>
                        <a:rPr lang="ko-KR" altLang="en-US" sz="1500" dirty="0" err="1"/>
                        <a:t>전처리한</a:t>
                      </a:r>
                      <a:r>
                        <a:rPr lang="ko-KR" altLang="en-US" sz="1500" dirty="0"/>
                        <a:t> 데이터 입력</a:t>
                      </a:r>
                      <a:endParaRPr lang="en-US" altLang="ko-KR" sz="15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62000" marR="54000" marT="54000" marB="54000" anchor="ctr"/>
                </a:tc>
                <a:tc>
                  <a:txBody>
                    <a:bodyPr/>
                    <a:lstStyle/>
                    <a:p>
                      <a:pPr marL="0" marR="0" lvl="0" indent="0" algn="ctr" defTabSz="844083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5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Excel</a:t>
                      </a:r>
                      <a:endParaRPr kumimoji="0" lang="ko-KR" altLang="en-US" sz="1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/>
                </a:tc>
                <a:extLst>
                  <a:ext uri="{0D108BD9-81ED-4DB2-BD59-A6C34878D82A}">
                    <a16:rowId xmlns:a16="http://schemas.microsoft.com/office/drawing/2014/main" val="3411612829"/>
                  </a:ext>
                </a:extLst>
              </a:tr>
              <a:tr h="6781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8</a:t>
                      </a:r>
                      <a:endParaRPr lang="ko-KR" altLang="en-US" sz="15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4000" marR="54000" marT="54000" marB="54000" anchor="ctr"/>
                </a:tc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150000"/>
                        </a:lnSpc>
                      </a:pPr>
                      <a:r>
                        <a:rPr lang="ko-KR" altLang="en-US" sz="1500" dirty="0"/>
                        <a:t>데이터 </a:t>
                      </a:r>
                      <a:r>
                        <a:rPr lang="ko-KR" altLang="en-US" sz="1500" dirty="0" err="1"/>
                        <a:t>필터링</a:t>
                      </a:r>
                      <a:endParaRPr lang="en-US" altLang="ko-KR" sz="15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62000" marR="54000" marT="54000" marB="5400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500" dirty="0"/>
                        <a:t>비어있는 셀에 확인 요망 입력</a:t>
                      </a:r>
                      <a:endParaRPr lang="en-US" altLang="ko-KR" sz="15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62000" marR="54000" marT="54000" marB="54000" anchor="ctr"/>
                </a:tc>
                <a:tc>
                  <a:txBody>
                    <a:bodyPr/>
                    <a:lstStyle/>
                    <a:p>
                      <a:pPr marL="0" marR="0" lvl="0" indent="0" algn="ctr" defTabSz="844083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5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Excel</a:t>
                      </a:r>
                      <a:endParaRPr kumimoji="0" lang="ko-KR" altLang="en-US" sz="1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/>
                </a:tc>
                <a:extLst>
                  <a:ext uri="{0D108BD9-81ED-4DB2-BD59-A6C34878D82A}">
                    <a16:rowId xmlns:a16="http://schemas.microsoft.com/office/drawing/2014/main" val="1449205386"/>
                  </a:ext>
                </a:extLst>
              </a:tr>
              <a:tr h="6781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9</a:t>
                      </a:r>
                      <a:endParaRPr lang="ko-KR" altLang="en-US" sz="15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4000" marR="54000" marT="54000" marB="54000" anchor="ctr"/>
                </a:tc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150000"/>
                        </a:lnSpc>
                      </a:pPr>
                      <a:r>
                        <a:rPr lang="ko-KR" altLang="en-US" sz="1500" dirty="0"/>
                        <a:t>파일 저장</a:t>
                      </a:r>
                      <a:endParaRPr lang="en-US" altLang="ko-KR" sz="15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62000" marR="54000" marT="54000" marB="5400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aseline="0" dirty="0"/>
                        <a:t>작업 완료된 데이터를 저장</a:t>
                      </a:r>
                      <a:endParaRPr lang="en-US" altLang="ko-KR" sz="15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62000" marR="54000" marT="54000" marB="54000" anchor="ctr"/>
                </a:tc>
                <a:tc>
                  <a:txBody>
                    <a:bodyPr/>
                    <a:lstStyle/>
                    <a:p>
                      <a:pPr marL="0" marR="0" lvl="0" indent="0" algn="ctr" defTabSz="844083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5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Excel</a:t>
                      </a:r>
                      <a:endParaRPr kumimoji="0" lang="ko-KR" altLang="en-US" sz="1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/>
                </a:tc>
                <a:extLst>
                  <a:ext uri="{0D108BD9-81ED-4DB2-BD59-A6C34878D82A}">
                    <a16:rowId xmlns:a16="http://schemas.microsoft.com/office/drawing/2014/main" val="42656165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2969022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8F9A5F-67D3-E4E6-89F7-5429AC97F2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70017E-E09A-B63D-4BBB-1DAA5D74F5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016" y="543761"/>
            <a:ext cx="15305795" cy="778412"/>
          </a:xfrm>
        </p:spPr>
        <p:txBody>
          <a:bodyPr>
            <a:normAutofit/>
          </a:bodyPr>
          <a:lstStyle/>
          <a:p>
            <a:r>
              <a:rPr lang="ko-KR" altLang="en-US" dirty="0"/>
              <a:t>프로젝트 수행 경과</a:t>
            </a:r>
            <a:r>
              <a:rPr lang="en-US" altLang="ko-KR" dirty="0"/>
              <a:t>(</a:t>
            </a:r>
            <a:r>
              <a:rPr lang="en-US" altLang="ko-KR" dirty="0" err="1"/>
              <a:t>Brity</a:t>
            </a:r>
            <a:r>
              <a:rPr lang="en-US" altLang="ko-KR" dirty="0"/>
              <a:t> RPA) / </a:t>
            </a:r>
            <a:r>
              <a:rPr lang="ko-KR" altLang="en-US" dirty="0"/>
              <a:t>프로세스 상세 내용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A9BABE3-A5F2-83F0-77FE-477AB33A3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en-US" altLang="ko-KR" noProof="0" smtClean="0"/>
              <a:pPr rtl="0"/>
              <a:t>79</a:t>
            </a:fld>
            <a:endParaRPr lang="ko-KR" altLang="en-US" noProof="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E5912EE-6E1A-D01C-D2AD-5DE01A608B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" y="1714500"/>
            <a:ext cx="18262600" cy="857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1303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1"/>
          <p:cNvSpPr txBox="1"/>
          <p:nvPr/>
        </p:nvSpPr>
        <p:spPr>
          <a:xfrm>
            <a:off x="1143000" y="393616"/>
            <a:ext cx="8851900" cy="12700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>
              <a:lnSpc>
                <a:spcPct val="99600"/>
              </a:lnSpc>
              <a:defRPr/>
            </a:pPr>
            <a:r>
              <a:rPr lang="ko-KR" altLang="en-US" sz="2400" b="0" u="sng" spc="-200">
                <a:solidFill>
                  <a:srgbClr val="3E372E"/>
                </a:solidFill>
                <a:latin typeface="+mj-ea"/>
                <a:ea typeface="+mj-ea"/>
              </a:rPr>
              <a:t>프로젝트 수행 절차 및 방법 </a:t>
            </a:r>
            <a:r>
              <a:rPr lang="en-US" altLang="ko-KR" sz="2400" b="0" u="sng" spc="-200">
                <a:solidFill>
                  <a:srgbClr val="3E372E"/>
                </a:solidFill>
                <a:latin typeface="+mj-ea"/>
                <a:ea typeface="+mj-ea"/>
              </a:rPr>
              <a:t>/ </a:t>
            </a:r>
            <a:r>
              <a:rPr lang="ko-KR" altLang="en-US" sz="2400" b="0" u="sng" spc="-200">
                <a:solidFill>
                  <a:srgbClr val="3E372E"/>
                </a:solidFill>
                <a:latin typeface="+mj-ea"/>
                <a:ea typeface="+mj-ea"/>
              </a:rPr>
              <a:t>개발 일정</a:t>
            </a:r>
            <a:endParaRPr lang="ko-KR" altLang="ko-KR" sz="2400" b="0" u="sng" spc="-200">
              <a:solidFill>
                <a:srgbClr val="3E372E"/>
              </a:solidFill>
              <a:latin typeface="+mj-ea"/>
              <a:ea typeface="+mj-ea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9041673"/>
              </p:ext>
            </p:extLst>
          </p:nvPr>
        </p:nvGraphicFramePr>
        <p:xfrm>
          <a:off x="1151112" y="1566649"/>
          <a:ext cx="11049000" cy="7897331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3657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00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91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1195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defRPr/>
                      </a:pPr>
                      <a:r>
                        <a:rPr lang="ko-KR" altLang="en-US" sz="280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구분</a:t>
                      </a: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defRPr/>
                      </a:pPr>
                      <a:r>
                        <a:rPr lang="ko-KR" altLang="en-US" sz="280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기간</a:t>
                      </a: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defRPr/>
                      </a:pPr>
                      <a:r>
                        <a:rPr lang="ko-KR" altLang="en-US" sz="280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활동</a:t>
                      </a: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20804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2800">
                          <a:latin typeface="+mn-ea"/>
                          <a:ea typeface="+mn-ea"/>
                        </a:rPr>
                        <a:t>기획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2400">
                          <a:latin typeface="+mn-ea"/>
                          <a:ea typeface="+mn-ea"/>
                        </a:rPr>
                        <a:t>09/23~09/26</a:t>
                      </a:r>
                      <a:endParaRPr lang="ko-KR" altLang="en-US" sz="240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2400">
                          <a:latin typeface="+mn-ea"/>
                          <a:ea typeface="+mn-ea"/>
                        </a:rPr>
                        <a:t>프로젝트 주제 선정</a:t>
                      </a:r>
                    </a:p>
                    <a:p>
                      <a:pPr algn="ctr" latinLnBrk="1">
                        <a:defRPr/>
                      </a:pPr>
                      <a:endParaRPr lang="ko-KR" altLang="en-US" sz="240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95575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2800">
                          <a:latin typeface="+mn-ea"/>
                          <a:ea typeface="+mn-ea"/>
                        </a:rPr>
                        <a:t>분석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  <a:defRPr/>
                      </a:pPr>
                      <a:r>
                        <a:rPr lang="en-US" altLang="ko-KR" sz="2400">
                          <a:latin typeface="+mn-ea"/>
                          <a:ea typeface="+mn-ea"/>
                        </a:rPr>
                        <a:t>09/23~09/27</a:t>
                      </a:r>
                      <a:endParaRPr lang="ko-KR" altLang="en-US" sz="240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2400">
                          <a:latin typeface="+mn-ea"/>
                          <a:ea typeface="+mn-ea"/>
                        </a:rPr>
                        <a:t>사용자 정의</a:t>
                      </a:r>
                      <a:r>
                        <a:rPr lang="en-US" altLang="ko-KR" sz="240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2400">
                          <a:latin typeface="+mn-ea"/>
                          <a:ea typeface="+mn-ea"/>
                        </a:rPr>
                        <a:t>용어 정의</a:t>
                      </a:r>
                      <a:r>
                        <a:rPr lang="en-US" altLang="ko-KR" sz="240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2400">
                          <a:latin typeface="+mn-ea"/>
                          <a:ea typeface="+mn-ea"/>
                        </a:rPr>
                        <a:t>기능 요구사항 명세서 작성</a:t>
                      </a:r>
                      <a:r>
                        <a:rPr lang="en-US" altLang="ko-KR" sz="2400" baseline="0">
                          <a:latin typeface="+mn-ea"/>
                          <a:ea typeface="+mn-ea"/>
                        </a:rPr>
                        <a:t>,</a:t>
                      </a:r>
                    </a:p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2400" baseline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2400" baseline="0">
                          <a:latin typeface="+mn-ea"/>
                          <a:ea typeface="+mn-ea"/>
                        </a:rPr>
                        <a:t>담당자 선정</a:t>
                      </a:r>
                    </a:p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400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65666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2800">
                          <a:latin typeface="+mn-ea"/>
                          <a:ea typeface="+mn-ea"/>
                        </a:rPr>
                        <a:t>화면 및 기능 설계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300000"/>
                        </a:lnSpc>
                        <a:defRPr/>
                      </a:pPr>
                      <a:r>
                        <a:rPr lang="en-US" altLang="ko-KR" sz="2400" dirty="0">
                          <a:latin typeface="+mn-ea"/>
                          <a:ea typeface="+mn-ea"/>
                        </a:rPr>
                        <a:t>09/27~10/01</a:t>
                      </a:r>
                      <a:endParaRPr lang="ko-KR" altLang="en-US" sz="240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2400">
                          <a:latin typeface="+mn-ea"/>
                          <a:ea typeface="+mn-ea"/>
                        </a:rPr>
                        <a:t>시스템 구성도</a:t>
                      </a:r>
                      <a:r>
                        <a:rPr lang="en-US" altLang="ko-KR" sz="2400">
                          <a:latin typeface="+mn-ea"/>
                          <a:ea typeface="+mn-ea"/>
                        </a:rPr>
                        <a:t>, </a:t>
                      </a:r>
                    </a:p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2400">
                          <a:latin typeface="+mn-ea"/>
                          <a:ea typeface="+mn-ea"/>
                        </a:rPr>
                        <a:t>화면 설계서</a:t>
                      </a:r>
                      <a:r>
                        <a:rPr lang="en-US" altLang="ko-KR" sz="2400">
                          <a:latin typeface="+mn-ea"/>
                          <a:ea typeface="+mn-ea"/>
                        </a:rPr>
                        <a:t>, </a:t>
                      </a:r>
                    </a:p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2400">
                          <a:latin typeface="+mn-ea"/>
                          <a:ea typeface="+mn-ea"/>
                        </a:rPr>
                        <a:t>메뉴 구조도</a:t>
                      </a:r>
                      <a:r>
                        <a:rPr lang="en-US" altLang="ko-KR" sz="2400">
                          <a:latin typeface="+mn-ea"/>
                          <a:ea typeface="+mn-ea"/>
                        </a:rPr>
                        <a:t>,</a:t>
                      </a:r>
                    </a:p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2400">
                          <a:latin typeface="+mn-ea"/>
                          <a:ea typeface="+mn-ea"/>
                        </a:rPr>
                        <a:t> ERD </a:t>
                      </a:r>
                      <a:r>
                        <a:rPr lang="ko-KR" altLang="en-US" sz="2400">
                          <a:latin typeface="+mn-ea"/>
                          <a:ea typeface="+mn-ea"/>
                        </a:rPr>
                        <a:t>작성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41417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2800">
                          <a:latin typeface="+mn-ea"/>
                          <a:ea typeface="+mn-ea"/>
                        </a:rPr>
                        <a:t>구현</a:t>
                      </a:r>
                      <a:endParaRPr lang="en-US" altLang="ko-KR" sz="280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2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2400">
                          <a:latin typeface="+mn-ea"/>
                          <a:ea typeface="+mn-ea"/>
                        </a:rPr>
                        <a:t>10/01~11/15</a:t>
                      </a:r>
                      <a:endParaRPr lang="ko-KR" altLang="en-US" sz="240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2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2000">
                          <a:latin typeface="+mn-ea"/>
                          <a:ea typeface="+mn-ea"/>
                        </a:rPr>
                        <a:t>기능 구현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18451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2800" dirty="0">
                          <a:latin typeface="+mn-ea"/>
                          <a:ea typeface="+mn-ea"/>
                        </a:rPr>
                        <a:t>테스트</a:t>
                      </a:r>
                      <a:endParaRPr lang="en-US" altLang="ko-KR" sz="280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300000"/>
                        </a:lnSpc>
                        <a:defRPr/>
                      </a:pPr>
                      <a:r>
                        <a:rPr lang="en-US" altLang="ko-KR" sz="2400">
                          <a:latin typeface="+mn-ea"/>
                          <a:ea typeface="+mn-ea"/>
                        </a:rPr>
                        <a:t>11/15~11/21</a:t>
                      </a:r>
                      <a:endParaRPr lang="ko-KR" altLang="en-US" sz="240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3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2400" dirty="0">
                          <a:latin typeface="+mn-ea"/>
                          <a:ea typeface="+mn-ea"/>
                        </a:rPr>
                        <a:t>단위 테스트</a:t>
                      </a:r>
                      <a:r>
                        <a:rPr lang="en-US" altLang="ko-KR" sz="24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2400" dirty="0">
                          <a:latin typeface="+mn-ea"/>
                          <a:ea typeface="+mn-ea"/>
                        </a:rPr>
                        <a:t>통합 테스트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2623589" y="1591812"/>
            <a:ext cx="4669637" cy="772815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8C28B4-67FD-0717-9E57-62FD4C3EA3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5DCED3-6CF5-FC77-BA86-C43D3DF971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016" y="543761"/>
            <a:ext cx="15305795" cy="778412"/>
          </a:xfrm>
        </p:spPr>
        <p:txBody>
          <a:bodyPr>
            <a:normAutofit/>
          </a:bodyPr>
          <a:lstStyle/>
          <a:p>
            <a:r>
              <a:rPr lang="ko-KR" altLang="en-US" dirty="0"/>
              <a:t>프로젝트 수행 경과</a:t>
            </a:r>
            <a:r>
              <a:rPr lang="en-US" altLang="ko-KR" dirty="0"/>
              <a:t>(</a:t>
            </a:r>
            <a:r>
              <a:rPr lang="en-US" altLang="ko-KR" dirty="0" err="1"/>
              <a:t>Brity</a:t>
            </a:r>
            <a:r>
              <a:rPr lang="en-US" altLang="ko-KR" dirty="0"/>
              <a:t> RPA) / </a:t>
            </a:r>
            <a:r>
              <a:rPr lang="ko-KR" altLang="en-US" dirty="0"/>
              <a:t>프로세스 상세 내용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F27FE38-83E5-EADB-A2DE-FA62733289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en-US" altLang="ko-KR" noProof="0" smtClean="0"/>
              <a:pPr rtl="0"/>
              <a:t>80</a:t>
            </a:fld>
            <a:endParaRPr lang="ko-KR" altLang="en-US" noProof="0" dirty="0"/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CDD59CB5-8F36-6EB5-3B23-EA6B79C6085A}"/>
              </a:ext>
            </a:extLst>
          </p:cNvPr>
          <p:cNvSpPr txBox="1">
            <a:spLocks/>
          </p:cNvSpPr>
          <p:nvPr/>
        </p:nvSpPr>
        <p:spPr>
          <a:xfrm>
            <a:off x="228600" y="2667410"/>
            <a:ext cx="15305795" cy="7784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altLang="ko-KR" sz="3200" dirty="0"/>
              <a:t>="INSERT INTO TB_SLE VALUES("&amp;A3&amp;","&amp;B3&amp;",'"&amp;C3&amp;"','"&amp;D3&amp;"','"&amp;E3&amp;"','"&amp;F3&amp;"',"&amp;G3&amp;","&amp;H3&amp;","&amp;I3&amp;","&amp;J3&amp;","&amp;K3&amp;","&amp;L3&amp;","&amp;M3&amp;","&amp;N3&amp;","&amp;O3&amp;","&amp;P3&amp;","&amp;Q3&amp;");"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49099548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프로젝트 활용 방안 및 기대 효과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16687800" cy="7658100"/>
          </a:xfrm>
        </p:spPr>
        <p:txBody>
          <a:bodyPr>
            <a:normAutofit/>
          </a:bodyPr>
          <a:lstStyle/>
          <a:p>
            <a:r>
              <a:rPr lang="ko-KR" altLang="en-US" b="1" dirty="0" err="1">
                <a:latin typeface="+mj-ea"/>
                <a:ea typeface="+mj-ea"/>
              </a:rPr>
              <a:t>입양률</a:t>
            </a:r>
            <a:r>
              <a:rPr lang="ko-KR" altLang="en-US" b="1" dirty="0">
                <a:latin typeface="+mj-ea"/>
                <a:ea typeface="+mj-ea"/>
              </a:rPr>
              <a:t> 증가</a:t>
            </a:r>
            <a:r>
              <a:rPr lang="en-US" altLang="ko-KR" dirty="0">
                <a:latin typeface="+mj-ea"/>
                <a:ea typeface="+mj-ea"/>
              </a:rPr>
              <a:t>: </a:t>
            </a:r>
            <a:r>
              <a:rPr lang="ko-KR" altLang="en-US" dirty="0" err="1">
                <a:latin typeface="+mj-ea"/>
                <a:ea typeface="+mj-ea"/>
              </a:rPr>
              <a:t>유기견</a:t>
            </a:r>
            <a:r>
              <a:rPr lang="ko-KR" altLang="en-US" dirty="0">
                <a:latin typeface="+mj-ea"/>
                <a:ea typeface="+mj-ea"/>
              </a:rPr>
              <a:t> 입양 및 애견 용품 판매점 사이트를 통해 동물을 쉽게 찾을 수 있게 되면 </a:t>
            </a:r>
            <a:r>
              <a:rPr lang="ko-KR" altLang="en-US" dirty="0" err="1">
                <a:latin typeface="+mj-ea"/>
                <a:ea typeface="+mj-ea"/>
              </a:rPr>
              <a:t>입양률이</a:t>
            </a:r>
            <a:r>
              <a:rPr lang="ko-KR" altLang="en-US" dirty="0">
                <a:latin typeface="+mj-ea"/>
                <a:ea typeface="+mj-ea"/>
              </a:rPr>
              <a:t> 증가할 것으로 예상</a:t>
            </a:r>
            <a:endParaRPr lang="en-US" altLang="ko-KR" dirty="0">
              <a:latin typeface="+mj-ea"/>
              <a:ea typeface="+mj-ea"/>
            </a:endParaRPr>
          </a:p>
          <a:p>
            <a:endParaRPr lang="en-US" altLang="ko-KR" dirty="0">
              <a:latin typeface="+mj-ea"/>
              <a:ea typeface="+mj-ea"/>
            </a:endParaRPr>
          </a:p>
          <a:p>
            <a:r>
              <a:rPr lang="ko-KR" altLang="en-US" b="1" dirty="0">
                <a:latin typeface="+mj-ea"/>
                <a:ea typeface="+mj-ea"/>
              </a:rPr>
              <a:t>안락사 감소</a:t>
            </a:r>
            <a:r>
              <a:rPr lang="en-US" altLang="ko-KR" dirty="0">
                <a:latin typeface="+mj-ea"/>
                <a:ea typeface="+mj-ea"/>
              </a:rPr>
              <a:t>: </a:t>
            </a:r>
            <a:r>
              <a:rPr lang="ko-KR" altLang="en-US" dirty="0" err="1">
                <a:latin typeface="+mj-ea"/>
                <a:ea typeface="+mj-ea"/>
              </a:rPr>
              <a:t>유기견들이</a:t>
            </a:r>
            <a:r>
              <a:rPr lang="ko-KR" altLang="en-US" dirty="0">
                <a:latin typeface="+mj-ea"/>
                <a:ea typeface="+mj-ea"/>
              </a:rPr>
              <a:t> 입양되어 새로운 가정을 찾게 되면</a:t>
            </a:r>
            <a:r>
              <a:rPr lang="en-US" altLang="ko-KR" dirty="0">
                <a:latin typeface="+mj-ea"/>
                <a:ea typeface="+mj-ea"/>
              </a:rPr>
              <a:t>, </a:t>
            </a:r>
            <a:r>
              <a:rPr lang="ko-KR" altLang="en-US" dirty="0">
                <a:latin typeface="+mj-ea"/>
                <a:ea typeface="+mj-ea"/>
              </a:rPr>
              <a:t>안락사로 인한 동물의 사망률이 감소할 것으로 기대</a:t>
            </a:r>
            <a:endParaRPr lang="en-US" altLang="ko-KR" dirty="0">
              <a:latin typeface="+mj-ea"/>
              <a:ea typeface="+mj-ea"/>
            </a:endParaRPr>
          </a:p>
          <a:p>
            <a:endParaRPr lang="en-US" altLang="ko-KR" dirty="0">
              <a:latin typeface="+mj-ea"/>
              <a:ea typeface="+mj-ea"/>
            </a:endParaRPr>
          </a:p>
          <a:p>
            <a:r>
              <a:rPr lang="ko-KR" altLang="en-US" b="1" dirty="0">
                <a:latin typeface="+mj-ea"/>
                <a:ea typeface="+mj-ea"/>
              </a:rPr>
              <a:t>사회적 인식 제고</a:t>
            </a:r>
            <a:r>
              <a:rPr lang="en-US" altLang="ko-KR" dirty="0">
                <a:latin typeface="+mj-ea"/>
                <a:ea typeface="+mj-ea"/>
              </a:rPr>
              <a:t>: </a:t>
            </a:r>
            <a:r>
              <a:rPr lang="ko-KR" altLang="en-US" dirty="0">
                <a:latin typeface="+mj-ea"/>
                <a:ea typeface="+mj-ea"/>
              </a:rPr>
              <a:t>입양을 장려하는 플랫폼은 유기동물 문제에 대한 사회적 인식을 제고시킬 수 있습니다</a:t>
            </a:r>
            <a:r>
              <a:rPr lang="en-US" altLang="ko-KR" dirty="0">
                <a:latin typeface="+mj-ea"/>
                <a:ea typeface="+mj-ea"/>
              </a:rPr>
              <a:t>. </a:t>
            </a:r>
            <a:r>
              <a:rPr lang="ko-KR" altLang="en-US" dirty="0">
                <a:latin typeface="+mj-ea"/>
                <a:ea typeface="+mj-ea"/>
              </a:rPr>
              <a:t>이를 통해 사람들은 </a:t>
            </a:r>
            <a:r>
              <a:rPr lang="ko-KR" altLang="en-US" dirty="0" err="1">
                <a:latin typeface="+mj-ea"/>
                <a:ea typeface="+mj-ea"/>
              </a:rPr>
              <a:t>유기견의</a:t>
            </a:r>
            <a:r>
              <a:rPr lang="ko-KR" altLang="en-US" dirty="0">
                <a:latin typeface="+mj-ea"/>
                <a:ea typeface="+mj-ea"/>
              </a:rPr>
              <a:t> 문제와 그들에게 어떻게 도움을 줄 수 있는지에 대해 더 많이 알게 될 것입니다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en-US" altLang="ko-KR" noProof="0" smtClean="0"/>
              <a:pPr rtl="0"/>
              <a:t>81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14373637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4016" y="543761"/>
            <a:ext cx="16834067" cy="778412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+mj-ea"/>
              </a:rPr>
              <a:t>자체 평가 의견 </a:t>
            </a:r>
            <a:r>
              <a:rPr lang="en-US" altLang="ko-KR" dirty="0">
                <a:latin typeface="+mj-ea"/>
              </a:rPr>
              <a:t>- </a:t>
            </a:r>
            <a:r>
              <a:rPr lang="ko-KR" altLang="en-US" dirty="0">
                <a:latin typeface="+mj-ea"/>
              </a:rPr>
              <a:t>강채윤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en-US" altLang="ko-KR" noProof="0" smtClean="0">
                <a:latin typeface="+mj-ea"/>
                <a:ea typeface="+mj-ea"/>
              </a:rPr>
              <a:pPr rtl="0"/>
              <a:t>82</a:t>
            </a:fld>
            <a:endParaRPr lang="ko-KR" altLang="en-US" noProof="0" dirty="0">
              <a:latin typeface="+mj-ea"/>
              <a:ea typeface="+mj-ea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5522619C-4947-3D41-24F0-88276CA5AB0C}"/>
              </a:ext>
            </a:extLst>
          </p:cNvPr>
          <p:cNvGrpSpPr/>
          <p:nvPr/>
        </p:nvGrpSpPr>
        <p:grpSpPr>
          <a:xfrm>
            <a:off x="749954" y="1533267"/>
            <a:ext cx="8045912" cy="3712200"/>
            <a:chOff x="541891" y="1681800"/>
            <a:chExt cx="5363941" cy="2474800"/>
          </a:xfrm>
        </p:grpSpPr>
        <p:sp>
          <p:nvSpPr>
            <p:cNvPr id="10" name="사각형: 둥근 모서리 11">
              <a:extLst>
                <a:ext uri="{FF2B5EF4-FFF2-40B4-BE49-F238E27FC236}">
                  <a16:creationId xmlns:a16="http://schemas.microsoft.com/office/drawing/2014/main" id="{3439B1C8-3528-F911-5457-BF5ED692D7CF}"/>
                </a:ext>
              </a:extLst>
            </p:cNvPr>
            <p:cNvSpPr/>
            <p:nvPr/>
          </p:nvSpPr>
          <p:spPr>
            <a:xfrm>
              <a:off x="541891" y="2408110"/>
              <a:ext cx="5363941" cy="1748490"/>
            </a:xfrm>
            <a:prstGeom prst="roundRect">
              <a:avLst>
                <a:gd name="adj" fmla="val 6897"/>
              </a:avLst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2700" dirty="0">
                  <a:latin typeface="+mj-ea"/>
                  <a:ea typeface="+mj-ea"/>
                </a:rPr>
                <a:t>기획 당시 일정에 맞게 프로젝트 완료가 되었으며</a:t>
              </a:r>
              <a:r>
                <a:rPr lang="en-US" altLang="ko-KR" sz="2700" dirty="0">
                  <a:latin typeface="+mj-ea"/>
                  <a:ea typeface="+mj-ea"/>
                </a:rPr>
                <a:t>, </a:t>
              </a:r>
              <a:r>
                <a:rPr lang="ko-KR" altLang="en-US" sz="2700" dirty="0">
                  <a:latin typeface="+mj-ea"/>
                  <a:ea typeface="+mj-ea"/>
                </a:rPr>
                <a:t>초기 구상했던 기능들에 대해 전반적으로 구현이 완료되었다고 생각하지만 그 외 분석과 설계 산출물이 조금 미흡하다 생각하여 완성도는 </a:t>
              </a:r>
              <a:r>
                <a:rPr lang="en-US" altLang="ko-KR" sz="2700" dirty="0">
                  <a:latin typeface="+mj-ea"/>
                  <a:ea typeface="+mj-ea"/>
                </a:rPr>
                <a:t>6</a:t>
              </a:r>
              <a:r>
                <a:rPr lang="ko-KR" altLang="en-US" sz="2700" dirty="0">
                  <a:latin typeface="+mj-ea"/>
                  <a:ea typeface="+mj-ea"/>
                </a:rPr>
                <a:t>점 정도라고 생각됩니다</a:t>
              </a:r>
              <a:r>
                <a:rPr lang="en-US" altLang="ko-KR" sz="2700" dirty="0">
                  <a:latin typeface="+mj-ea"/>
                  <a:ea typeface="+mj-ea"/>
                </a:rPr>
                <a:t>.</a:t>
              </a:r>
              <a:endParaRPr lang="ko-KR" altLang="en-US" sz="2700" dirty="0">
                <a:latin typeface="+mj-ea"/>
                <a:ea typeface="+mj-ea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63A7B748-FE49-2B92-56C1-450D79C9FD92}"/>
                </a:ext>
              </a:extLst>
            </p:cNvPr>
            <p:cNvSpPr/>
            <p:nvPr/>
          </p:nvSpPr>
          <p:spPr>
            <a:xfrm rot="5400000">
              <a:off x="3176968" y="235037"/>
              <a:ext cx="93786" cy="4439942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+mj-ea"/>
                <a:ea typeface="+mj-ea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7F9C6E5-5CF0-4ADD-53E6-0361985783EC}"/>
                </a:ext>
              </a:extLst>
            </p:cNvPr>
            <p:cNvSpPr txBox="1"/>
            <p:nvPr/>
          </p:nvSpPr>
          <p:spPr>
            <a:xfrm>
              <a:off x="767965" y="1681800"/>
              <a:ext cx="5051965" cy="6935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ko-KR" altLang="en-US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j-ea"/>
                  <a:ea typeface="+mj-ea"/>
                </a:rPr>
                <a:t>사전 기획의 관점에서 </a:t>
              </a:r>
              <a:endParaRPr lang="en-US" altLang="ko-KR" sz="27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  <a:ea typeface="+mj-ea"/>
              </a:endParaRPr>
            </a:p>
            <a:p>
              <a:pPr algn="ctr">
                <a:lnSpc>
                  <a:spcPct val="120000"/>
                </a:lnSpc>
                <a:defRPr/>
              </a:pPr>
              <a:r>
                <a:rPr lang="ko-KR" altLang="en-US" sz="27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j-ea"/>
                  <a:ea typeface="+mj-ea"/>
                </a:rPr>
                <a:t>프로젝트 결과물에 대한 완성도 평가</a:t>
              </a:r>
              <a:r>
                <a:rPr lang="en-US" altLang="ko-KR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j-ea"/>
                  <a:ea typeface="+mj-ea"/>
                </a:rPr>
                <a:t>(10</a:t>
              </a:r>
              <a:r>
                <a:rPr lang="ko-KR" altLang="en-US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j-ea"/>
                  <a:ea typeface="+mj-ea"/>
                </a:rPr>
                <a:t>점 만점</a:t>
              </a:r>
              <a:r>
                <a:rPr lang="en-US" altLang="ko-KR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j-ea"/>
                  <a:ea typeface="+mj-ea"/>
                </a:rPr>
                <a:t>)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159DDAF-8BBD-007D-3622-AD77BC218E24}"/>
              </a:ext>
            </a:extLst>
          </p:cNvPr>
          <p:cNvGrpSpPr/>
          <p:nvPr/>
        </p:nvGrpSpPr>
        <p:grpSpPr>
          <a:xfrm>
            <a:off x="749954" y="5674567"/>
            <a:ext cx="8045912" cy="3738713"/>
            <a:chOff x="541891" y="3746925"/>
            <a:chExt cx="5363941" cy="2492475"/>
          </a:xfrm>
        </p:grpSpPr>
        <p:sp>
          <p:nvSpPr>
            <p:cNvPr id="14" name="사각형: 둥근 모서리 14">
              <a:extLst>
                <a:ext uri="{FF2B5EF4-FFF2-40B4-BE49-F238E27FC236}">
                  <a16:creationId xmlns:a16="http://schemas.microsoft.com/office/drawing/2014/main" id="{FBDEF34A-4B05-D616-FE0F-53CE76D5D25D}"/>
                </a:ext>
              </a:extLst>
            </p:cNvPr>
            <p:cNvSpPr/>
            <p:nvPr/>
          </p:nvSpPr>
          <p:spPr>
            <a:xfrm>
              <a:off x="541891" y="4490910"/>
              <a:ext cx="5363941" cy="1748490"/>
            </a:xfrm>
            <a:prstGeom prst="roundRect">
              <a:avLst>
                <a:gd name="adj" fmla="val 6897"/>
              </a:avLst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2700" dirty="0">
                  <a:latin typeface="+mj-ea"/>
                  <a:ea typeface="+mj-ea"/>
                </a:rPr>
                <a:t>추후 개선점으로는 회원 가입 시 이메일 인증이나 구매 시 </a:t>
              </a:r>
              <a:r>
                <a:rPr lang="ko-KR" altLang="en-US" sz="2700" dirty="0" err="1">
                  <a:latin typeface="+mj-ea"/>
                  <a:ea typeface="+mj-ea"/>
                </a:rPr>
                <a:t>배송지</a:t>
              </a:r>
              <a:r>
                <a:rPr lang="ko-KR" altLang="en-US" sz="2700" dirty="0">
                  <a:latin typeface="+mj-ea"/>
                  <a:ea typeface="+mj-ea"/>
                </a:rPr>
                <a:t> 입력</a:t>
              </a:r>
              <a:r>
                <a:rPr lang="en-US" altLang="ko-KR" sz="2700" dirty="0">
                  <a:latin typeface="+mj-ea"/>
                  <a:ea typeface="+mj-ea"/>
                </a:rPr>
                <a:t> </a:t>
              </a:r>
              <a:r>
                <a:rPr lang="ko-KR" altLang="en-US" sz="2700" dirty="0">
                  <a:latin typeface="+mj-ea"/>
                  <a:ea typeface="+mj-ea"/>
                </a:rPr>
                <a:t>그리고 관리자 페이지에서 화면 우측 상단에 세션 남은 시간을 표시하면 좋을 것 같습니다</a:t>
              </a:r>
              <a:r>
                <a:rPr lang="en-US" altLang="ko-KR" sz="2700" dirty="0">
                  <a:latin typeface="+mj-ea"/>
                  <a:ea typeface="+mj-ea"/>
                </a:rPr>
                <a:t>.</a:t>
              </a:r>
              <a:endParaRPr lang="ko-KR" altLang="en-US" sz="2700" dirty="0">
                <a:latin typeface="+mj-ea"/>
                <a:ea typeface="+mj-ea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38D88F86-1654-5597-84CB-A04A190FB71F}"/>
                </a:ext>
              </a:extLst>
            </p:cNvPr>
            <p:cNvSpPr/>
            <p:nvPr/>
          </p:nvSpPr>
          <p:spPr>
            <a:xfrm rot="5400000">
              <a:off x="3176968" y="2317832"/>
              <a:ext cx="93786" cy="4439942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+mj-ea"/>
                <a:ea typeface="+mj-ea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7304AE5-695E-DC8E-35C4-7970ECA23F32}"/>
                </a:ext>
              </a:extLst>
            </p:cNvPr>
            <p:cNvSpPr txBox="1"/>
            <p:nvPr/>
          </p:nvSpPr>
          <p:spPr>
            <a:xfrm>
              <a:off x="912406" y="3746925"/>
              <a:ext cx="4622911" cy="6935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ko-KR" altLang="en-US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j-ea"/>
                  <a:ea typeface="+mj-ea"/>
                </a:rPr>
                <a:t>프로젝트 결과물의 </a:t>
              </a:r>
              <a:endParaRPr lang="en-US" altLang="ko-KR" sz="27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  <a:ea typeface="+mj-ea"/>
              </a:endParaRPr>
            </a:p>
            <a:p>
              <a:pPr algn="ctr">
                <a:lnSpc>
                  <a:spcPct val="120000"/>
                </a:lnSpc>
                <a:defRPr/>
              </a:pPr>
              <a:r>
                <a:rPr lang="ko-KR" altLang="en-US" sz="27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j-ea"/>
                  <a:ea typeface="+mj-ea"/>
                </a:rPr>
                <a:t>추후 개선점이나 보완할 점</a:t>
              </a:r>
              <a:endParaRPr lang="en-US" altLang="ko-KR" sz="27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  <a:ea typeface="+mj-ea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46FCD1F8-01D8-9AAA-897B-273E7CA1C058}"/>
              </a:ext>
            </a:extLst>
          </p:cNvPr>
          <p:cNvGrpSpPr/>
          <p:nvPr/>
        </p:nvGrpSpPr>
        <p:grpSpPr>
          <a:xfrm>
            <a:off x="9531440" y="6790544"/>
            <a:ext cx="8045912" cy="2622735"/>
            <a:chOff x="6396215" y="4490910"/>
            <a:chExt cx="5363941" cy="1748490"/>
          </a:xfrm>
          <a:solidFill>
            <a:schemeClr val="bg1"/>
          </a:solidFill>
        </p:grpSpPr>
        <p:sp>
          <p:nvSpPr>
            <p:cNvPr id="18" name="사각형: 둥근 모서리 16">
              <a:extLst>
                <a:ext uri="{FF2B5EF4-FFF2-40B4-BE49-F238E27FC236}">
                  <a16:creationId xmlns:a16="http://schemas.microsoft.com/office/drawing/2014/main" id="{E521B70D-67A3-8111-1F80-FCA0E1856D70}"/>
                </a:ext>
              </a:extLst>
            </p:cNvPr>
            <p:cNvSpPr/>
            <p:nvPr/>
          </p:nvSpPr>
          <p:spPr>
            <a:xfrm>
              <a:off x="6396215" y="4490910"/>
              <a:ext cx="5363941" cy="1748490"/>
            </a:xfrm>
            <a:prstGeom prst="roundRect">
              <a:avLst>
                <a:gd name="adj" fmla="val 6897"/>
              </a:avLst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2700" dirty="0">
                  <a:latin typeface="+mj-ea"/>
                  <a:ea typeface="+mj-ea"/>
                </a:rPr>
                <a:t>프로젝트 진행하면서 </a:t>
              </a:r>
              <a:r>
                <a:rPr lang="en-US" altLang="ko-KR" sz="2700" dirty="0">
                  <a:latin typeface="+mj-ea"/>
                  <a:ea typeface="+mj-ea"/>
                </a:rPr>
                <a:t>MVC </a:t>
              </a:r>
              <a:r>
                <a:rPr lang="ko-KR" altLang="en-US" sz="2700" dirty="0">
                  <a:latin typeface="+mj-ea"/>
                  <a:ea typeface="+mj-ea"/>
                </a:rPr>
                <a:t>패턴과 개발을 </a:t>
              </a:r>
              <a:r>
                <a:rPr lang="ko-KR" altLang="en-US" sz="2700" dirty="0" err="1">
                  <a:latin typeface="+mj-ea"/>
                  <a:ea typeface="+mj-ea"/>
                </a:rPr>
                <a:t>할때의</a:t>
              </a:r>
              <a:r>
                <a:rPr lang="ko-KR" altLang="en-US" sz="2700" dirty="0">
                  <a:latin typeface="+mj-ea"/>
                  <a:ea typeface="+mj-ea"/>
                </a:rPr>
                <a:t> 과정에 대한 이해가 생긴 것 같습니다</a:t>
              </a:r>
              <a:r>
                <a:rPr lang="en-US" altLang="ko-KR" sz="2700" dirty="0">
                  <a:latin typeface="+mj-ea"/>
                  <a:ea typeface="+mj-ea"/>
                </a:rPr>
                <a:t>.</a:t>
              </a:r>
            </a:p>
            <a:p>
              <a:pPr algn="ctr"/>
              <a:r>
                <a:rPr lang="ko-KR" altLang="en-US" sz="2700" dirty="0">
                  <a:latin typeface="+mj-ea"/>
                  <a:ea typeface="+mj-ea"/>
                </a:rPr>
                <a:t>앞으로 더 많이 부딪히고 </a:t>
              </a:r>
              <a:r>
                <a:rPr lang="ko-KR" altLang="en-US" sz="2700" dirty="0" err="1">
                  <a:latin typeface="+mj-ea"/>
                  <a:ea typeface="+mj-ea"/>
                </a:rPr>
                <a:t>구현해나가는</a:t>
              </a:r>
              <a:r>
                <a:rPr lang="ko-KR" altLang="en-US" sz="2700" dirty="0">
                  <a:latin typeface="+mj-ea"/>
                  <a:ea typeface="+mj-ea"/>
                </a:rPr>
                <a:t> </a:t>
              </a:r>
              <a:endParaRPr lang="en-US" altLang="ko-KR" sz="2700" dirty="0">
                <a:latin typeface="+mj-ea"/>
                <a:ea typeface="+mj-ea"/>
              </a:endParaRPr>
            </a:p>
            <a:p>
              <a:pPr algn="ctr"/>
              <a:r>
                <a:rPr lang="ko-KR" altLang="en-US" sz="2700" dirty="0">
                  <a:latin typeface="+mj-ea"/>
                  <a:ea typeface="+mj-ea"/>
                </a:rPr>
                <a:t>개발자가 </a:t>
              </a:r>
              <a:r>
                <a:rPr lang="ko-KR" altLang="en-US" sz="2700" dirty="0" err="1">
                  <a:latin typeface="+mj-ea"/>
                  <a:ea typeface="+mj-ea"/>
                </a:rPr>
                <a:t>되어야겠다고</a:t>
              </a:r>
              <a:r>
                <a:rPr lang="ko-KR" altLang="en-US" sz="2700" dirty="0">
                  <a:latin typeface="+mj-ea"/>
                  <a:ea typeface="+mj-ea"/>
                </a:rPr>
                <a:t> 생각했습니다</a:t>
              </a:r>
              <a:r>
                <a:rPr lang="en-US" altLang="ko-KR" sz="2700" dirty="0">
                  <a:latin typeface="+mj-ea"/>
                  <a:ea typeface="+mj-ea"/>
                </a:rPr>
                <a:t>.</a:t>
              </a:r>
              <a:r>
                <a:rPr lang="ko-KR" altLang="en-US" sz="2700" dirty="0">
                  <a:latin typeface="+mj-ea"/>
                  <a:ea typeface="+mj-ea"/>
                </a:rPr>
                <a:t> 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37E12C90-2C49-9FF1-E50E-2D4CA4336A95}"/>
                </a:ext>
              </a:extLst>
            </p:cNvPr>
            <p:cNvSpPr/>
            <p:nvPr/>
          </p:nvSpPr>
          <p:spPr>
            <a:xfrm rot="5400000">
              <a:off x="9031292" y="2317832"/>
              <a:ext cx="93786" cy="4439942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+mj-ea"/>
                <a:ea typeface="+mj-ea"/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3125D473-6822-3549-B009-40577C5E1CB8}"/>
              </a:ext>
            </a:extLst>
          </p:cNvPr>
          <p:cNvGrpSpPr/>
          <p:nvPr/>
        </p:nvGrpSpPr>
        <p:grpSpPr>
          <a:xfrm>
            <a:off x="9531440" y="2063579"/>
            <a:ext cx="8045912" cy="3181889"/>
            <a:chOff x="6396215" y="2035341"/>
            <a:chExt cx="5363941" cy="2121259"/>
          </a:xfrm>
        </p:grpSpPr>
        <p:sp>
          <p:nvSpPr>
            <p:cNvPr id="22" name="사각형: 둥근 모서리 13">
              <a:extLst>
                <a:ext uri="{FF2B5EF4-FFF2-40B4-BE49-F238E27FC236}">
                  <a16:creationId xmlns:a16="http://schemas.microsoft.com/office/drawing/2014/main" id="{1E025A8C-5815-C97A-B3AE-8F5FE071600F}"/>
                </a:ext>
              </a:extLst>
            </p:cNvPr>
            <p:cNvSpPr/>
            <p:nvPr/>
          </p:nvSpPr>
          <p:spPr>
            <a:xfrm>
              <a:off x="6396215" y="2408110"/>
              <a:ext cx="5363941" cy="1748490"/>
            </a:xfrm>
            <a:prstGeom prst="roundRect">
              <a:avLst>
                <a:gd name="adj" fmla="val 6897"/>
              </a:avLst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2700" dirty="0">
                  <a:latin typeface="+mj-ea"/>
                  <a:ea typeface="+mj-ea"/>
                </a:rPr>
                <a:t>각자 열심히 모르는 부분을 공부하며 프로젝트 화면을 구현하려고 노력했던 것 같습니다</a:t>
              </a:r>
              <a:r>
                <a:rPr lang="en-US" altLang="ko-KR" sz="2700" dirty="0">
                  <a:latin typeface="+mj-ea"/>
                  <a:ea typeface="+mj-ea"/>
                </a:rPr>
                <a:t>.</a:t>
              </a:r>
            </a:p>
            <a:p>
              <a:pPr algn="ctr"/>
              <a:r>
                <a:rPr lang="ko-KR" altLang="en-US" sz="2700" dirty="0">
                  <a:latin typeface="+mj-ea"/>
                  <a:ea typeface="+mj-ea"/>
                </a:rPr>
                <a:t>처음 해보는 프로젝트에 많이 헤매고 어려웠지만</a:t>
              </a:r>
              <a:endParaRPr lang="en-US" altLang="ko-KR" sz="2700" dirty="0">
                <a:latin typeface="+mj-ea"/>
                <a:ea typeface="+mj-ea"/>
              </a:endParaRPr>
            </a:p>
            <a:p>
              <a:pPr algn="ctr"/>
              <a:r>
                <a:rPr lang="ko-KR" altLang="en-US" sz="2700" dirty="0">
                  <a:latin typeface="+mj-ea"/>
                  <a:ea typeface="+mj-ea"/>
                </a:rPr>
                <a:t>포기하지 않았기 때문에 저희 팀 </a:t>
              </a:r>
              <a:r>
                <a:rPr lang="en-US" altLang="ko-KR" sz="2700" dirty="0">
                  <a:latin typeface="+mj-ea"/>
                  <a:ea typeface="+mj-ea"/>
                </a:rPr>
                <a:t>10</a:t>
              </a:r>
              <a:r>
                <a:rPr lang="ko-KR" altLang="en-US" sz="2700" dirty="0">
                  <a:latin typeface="+mj-ea"/>
                  <a:ea typeface="+mj-ea"/>
                </a:rPr>
                <a:t>점 만점 이라고 </a:t>
              </a:r>
              <a:endParaRPr lang="en-US" altLang="ko-KR" sz="2700" dirty="0">
                <a:latin typeface="+mj-ea"/>
                <a:ea typeface="+mj-ea"/>
              </a:endParaRPr>
            </a:p>
            <a:p>
              <a:pPr algn="ctr"/>
              <a:r>
                <a:rPr lang="ko-KR" altLang="en-US" sz="2700" dirty="0">
                  <a:latin typeface="+mj-ea"/>
                  <a:ea typeface="+mj-ea"/>
                </a:rPr>
                <a:t>생각합니다</a:t>
              </a:r>
              <a:r>
                <a:rPr lang="en-US" altLang="ko-KR" sz="2700" dirty="0">
                  <a:latin typeface="+mj-ea"/>
                  <a:ea typeface="+mj-ea"/>
                </a:rPr>
                <a:t>.</a:t>
              </a:r>
              <a:endParaRPr lang="ko-KR" altLang="en-US" sz="2700" dirty="0">
                <a:latin typeface="+mj-ea"/>
                <a:ea typeface="+mj-ea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F7041EC4-B376-7174-8938-DC069344B1D2}"/>
                </a:ext>
              </a:extLst>
            </p:cNvPr>
            <p:cNvSpPr/>
            <p:nvPr/>
          </p:nvSpPr>
          <p:spPr>
            <a:xfrm rot="5400000">
              <a:off x="9031292" y="235037"/>
              <a:ext cx="93786" cy="4439942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latin typeface="+mj-ea"/>
                <a:ea typeface="+mj-ea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719653C-5E68-CF3A-C029-6588E11E539A}"/>
                </a:ext>
              </a:extLst>
            </p:cNvPr>
            <p:cNvSpPr txBox="1"/>
            <p:nvPr/>
          </p:nvSpPr>
          <p:spPr>
            <a:xfrm>
              <a:off x="6636060" y="2035341"/>
              <a:ext cx="4995645" cy="34039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  <a:defRPr/>
              </a:pPr>
              <a:r>
                <a:rPr lang="ko-KR" altLang="en-US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j-ea"/>
                  <a:ea typeface="+mj-ea"/>
                </a:rPr>
                <a:t>개인 또는 우리 팀이 </a:t>
              </a:r>
              <a:r>
                <a:rPr lang="ko-KR" altLang="en-US" sz="27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j-ea"/>
                  <a:ea typeface="+mj-ea"/>
                </a:rPr>
                <a:t>잘한 부분과 아쉬운 점</a:t>
              </a:r>
              <a:endParaRPr lang="en-US" altLang="ko-KR" sz="27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  <a:ea typeface="+mj-ea"/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F7304AE5-695E-DC8E-35C4-7970ECA23F32}"/>
              </a:ext>
            </a:extLst>
          </p:cNvPr>
          <p:cNvSpPr txBox="1"/>
          <p:nvPr/>
        </p:nvSpPr>
        <p:spPr>
          <a:xfrm>
            <a:off x="10170757" y="5694146"/>
            <a:ext cx="6934367" cy="10403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ko-KR" altLang="en-US" sz="27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  <a:ea typeface="+mj-ea"/>
              </a:rPr>
              <a:t>프로젝트를 수행하면서</a:t>
            </a:r>
            <a:r>
              <a:rPr lang="en-US" altLang="ko-KR" sz="27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  <a:ea typeface="+mj-ea"/>
              </a:rPr>
              <a:t/>
            </a:r>
            <a:br>
              <a:rPr lang="en-US" altLang="ko-KR" sz="27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  <a:ea typeface="+mj-ea"/>
              </a:rPr>
            </a:br>
            <a:r>
              <a:rPr lang="ko-KR" altLang="en-US" sz="27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  <a:ea typeface="+mj-ea"/>
              </a:rPr>
              <a:t>느낀 점이나</a:t>
            </a:r>
            <a:r>
              <a:rPr lang="en-US" altLang="ko-KR" sz="27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  <a:ea typeface="+mj-ea"/>
              </a:rPr>
              <a:t> </a:t>
            </a:r>
            <a:r>
              <a:rPr lang="ko-KR" altLang="en-US" sz="27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  <a:ea typeface="+mj-ea"/>
              </a:rPr>
              <a:t>경험한 성과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  <a:ea typeface="+mj-ea"/>
              </a:rPr>
              <a:t> </a:t>
            </a:r>
            <a:endParaRPr lang="ko-KR" altLang="en-US" sz="2700" dirty="0">
              <a:ln>
                <a:solidFill>
                  <a:schemeClr val="bg1">
                    <a:alpha val="0"/>
                  </a:schemeClr>
                </a:solidFill>
              </a:ln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03057300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18CF31-BECA-C8B7-2230-0F6502D811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5A9EA5-0EAB-4E3F-59F0-80406CBFA7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016" y="543761"/>
            <a:ext cx="16834067" cy="778412"/>
          </a:xfrm>
        </p:spPr>
        <p:txBody>
          <a:bodyPr>
            <a:normAutofit/>
          </a:bodyPr>
          <a:lstStyle/>
          <a:p>
            <a:r>
              <a:rPr lang="ko-KR" altLang="en-US" dirty="0"/>
              <a:t>자체 평가 의견 </a:t>
            </a:r>
            <a:r>
              <a:rPr lang="en-US" altLang="ko-KR" dirty="0"/>
              <a:t>- </a:t>
            </a:r>
            <a:r>
              <a:rPr lang="ko-KR" altLang="en-US" dirty="0"/>
              <a:t>김범석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D57E367-D871-55B8-9E35-B0848B15A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en-US" altLang="ko-KR" noProof="0" smtClean="0"/>
              <a:pPr rtl="0"/>
              <a:t>83</a:t>
            </a:fld>
            <a:endParaRPr lang="ko-KR" altLang="en-US" noProof="0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16BC8F31-E76E-3B33-6D0E-E3DC00EC857A}"/>
              </a:ext>
            </a:extLst>
          </p:cNvPr>
          <p:cNvGrpSpPr/>
          <p:nvPr/>
        </p:nvGrpSpPr>
        <p:grpSpPr>
          <a:xfrm>
            <a:off x="749954" y="1533267"/>
            <a:ext cx="8045912" cy="3712200"/>
            <a:chOff x="541891" y="1681800"/>
            <a:chExt cx="5363941" cy="2474800"/>
          </a:xfrm>
        </p:grpSpPr>
        <p:sp>
          <p:nvSpPr>
            <p:cNvPr id="10" name="사각형: 둥근 모서리 11">
              <a:extLst>
                <a:ext uri="{FF2B5EF4-FFF2-40B4-BE49-F238E27FC236}">
                  <a16:creationId xmlns:a16="http://schemas.microsoft.com/office/drawing/2014/main" id="{52D17F30-0921-83E2-BBDE-75368776D4BB}"/>
                </a:ext>
              </a:extLst>
            </p:cNvPr>
            <p:cNvSpPr/>
            <p:nvPr/>
          </p:nvSpPr>
          <p:spPr>
            <a:xfrm>
              <a:off x="541891" y="2408110"/>
              <a:ext cx="5363941" cy="1748490"/>
            </a:xfrm>
            <a:prstGeom prst="roundRect">
              <a:avLst>
                <a:gd name="adj" fmla="val 6897"/>
              </a:avLst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41BE3899-D4A0-31CE-A1A8-18C2998B0646}"/>
                </a:ext>
              </a:extLst>
            </p:cNvPr>
            <p:cNvSpPr/>
            <p:nvPr/>
          </p:nvSpPr>
          <p:spPr>
            <a:xfrm rot="5400000">
              <a:off x="3176968" y="235037"/>
              <a:ext cx="93786" cy="4439942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DE2CF8C-4A68-4D87-0D79-A75A48E93A44}"/>
                </a:ext>
              </a:extLst>
            </p:cNvPr>
            <p:cNvSpPr txBox="1"/>
            <p:nvPr/>
          </p:nvSpPr>
          <p:spPr>
            <a:xfrm>
              <a:off x="767965" y="1681800"/>
              <a:ext cx="5051965" cy="6935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ko-KR" altLang="en-US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j-ea"/>
                  <a:ea typeface="+mj-ea"/>
                </a:rPr>
                <a:t>사전 기획의 관점에서 </a:t>
              </a:r>
              <a:endParaRPr lang="en-US" altLang="ko-KR" sz="27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  <a:ea typeface="+mj-ea"/>
              </a:endParaRPr>
            </a:p>
            <a:p>
              <a:pPr algn="ctr">
                <a:lnSpc>
                  <a:spcPct val="120000"/>
                </a:lnSpc>
                <a:defRPr/>
              </a:pPr>
              <a:r>
                <a:rPr lang="ko-KR" altLang="en-US" sz="27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j-ea"/>
                  <a:ea typeface="+mj-ea"/>
                </a:rPr>
                <a:t>프로젝트 결과물에 대한 완성도 평가</a:t>
              </a:r>
              <a:r>
                <a:rPr lang="en-US" altLang="ko-KR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j-ea"/>
                  <a:ea typeface="+mj-ea"/>
                </a:rPr>
                <a:t>(10</a:t>
              </a:r>
              <a:r>
                <a:rPr lang="ko-KR" altLang="en-US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j-ea"/>
                  <a:ea typeface="+mj-ea"/>
                </a:rPr>
                <a:t>점 만점</a:t>
              </a:r>
              <a:r>
                <a:rPr lang="en-US" altLang="ko-KR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j-ea"/>
                  <a:ea typeface="+mj-ea"/>
                </a:rPr>
                <a:t>)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0BD94931-3D6E-0144-BC72-1DB0042F939C}"/>
              </a:ext>
            </a:extLst>
          </p:cNvPr>
          <p:cNvGrpSpPr/>
          <p:nvPr/>
        </p:nvGrpSpPr>
        <p:grpSpPr>
          <a:xfrm>
            <a:off x="749954" y="5674567"/>
            <a:ext cx="8045912" cy="3738713"/>
            <a:chOff x="541891" y="3746925"/>
            <a:chExt cx="5363941" cy="2492475"/>
          </a:xfrm>
        </p:grpSpPr>
        <p:sp>
          <p:nvSpPr>
            <p:cNvPr id="14" name="사각형: 둥근 모서리 14">
              <a:extLst>
                <a:ext uri="{FF2B5EF4-FFF2-40B4-BE49-F238E27FC236}">
                  <a16:creationId xmlns:a16="http://schemas.microsoft.com/office/drawing/2014/main" id="{884D8F2E-74E4-E444-1130-FDA1D3DDF137}"/>
                </a:ext>
              </a:extLst>
            </p:cNvPr>
            <p:cNvSpPr/>
            <p:nvPr/>
          </p:nvSpPr>
          <p:spPr>
            <a:xfrm>
              <a:off x="541891" y="4490910"/>
              <a:ext cx="5363941" cy="1748490"/>
            </a:xfrm>
            <a:prstGeom prst="roundRect">
              <a:avLst>
                <a:gd name="adj" fmla="val 6897"/>
              </a:avLst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373CA41F-D0EE-0024-7220-70FB6E287917}"/>
                </a:ext>
              </a:extLst>
            </p:cNvPr>
            <p:cNvSpPr/>
            <p:nvPr/>
          </p:nvSpPr>
          <p:spPr>
            <a:xfrm rot="5400000">
              <a:off x="3176968" y="2317832"/>
              <a:ext cx="93786" cy="4439942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E02BE8B-7954-4AB4-366D-AC6D2FD2ECA4}"/>
                </a:ext>
              </a:extLst>
            </p:cNvPr>
            <p:cNvSpPr txBox="1"/>
            <p:nvPr/>
          </p:nvSpPr>
          <p:spPr>
            <a:xfrm>
              <a:off x="912406" y="3746925"/>
              <a:ext cx="4622911" cy="6935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ko-KR" altLang="en-US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j-ea"/>
                  <a:ea typeface="+mj-ea"/>
                </a:rPr>
                <a:t>프로젝트 결과물의 </a:t>
              </a:r>
              <a:endParaRPr lang="en-US" altLang="ko-KR" sz="27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  <a:ea typeface="+mj-ea"/>
              </a:endParaRPr>
            </a:p>
            <a:p>
              <a:pPr algn="ctr">
                <a:lnSpc>
                  <a:spcPct val="120000"/>
                </a:lnSpc>
                <a:defRPr/>
              </a:pPr>
              <a:r>
                <a:rPr lang="ko-KR" altLang="en-US" sz="27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j-ea"/>
                  <a:ea typeface="+mj-ea"/>
                </a:rPr>
                <a:t>추후 개선점이나 보완할 점</a:t>
              </a:r>
              <a:endParaRPr lang="en-US" altLang="ko-KR" sz="27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  <a:ea typeface="+mj-ea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D55A1191-6F99-C328-1A66-5A16A7808778}"/>
              </a:ext>
            </a:extLst>
          </p:cNvPr>
          <p:cNvGrpSpPr/>
          <p:nvPr/>
        </p:nvGrpSpPr>
        <p:grpSpPr>
          <a:xfrm>
            <a:off x="9531440" y="6790544"/>
            <a:ext cx="8045912" cy="2622735"/>
            <a:chOff x="6396215" y="4490910"/>
            <a:chExt cx="5363941" cy="1748490"/>
          </a:xfrm>
          <a:solidFill>
            <a:schemeClr val="bg1"/>
          </a:solidFill>
        </p:grpSpPr>
        <p:sp>
          <p:nvSpPr>
            <p:cNvPr id="18" name="사각형: 둥근 모서리 16">
              <a:extLst>
                <a:ext uri="{FF2B5EF4-FFF2-40B4-BE49-F238E27FC236}">
                  <a16:creationId xmlns:a16="http://schemas.microsoft.com/office/drawing/2014/main" id="{81CD2CCC-F4B4-DDDE-609B-8F079BE61509}"/>
                </a:ext>
              </a:extLst>
            </p:cNvPr>
            <p:cNvSpPr/>
            <p:nvPr/>
          </p:nvSpPr>
          <p:spPr>
            <a:xfrm>
              <a:off x="6396215" y="4490910"/>
              <a:ext cx="5363941" cy="1748490"/>
            </a:xfrm>
            <a:prstGeom prst="roundRect">
              <a:avLst>
                <a:gd name="adj" fmla="val 6897"/>
              </a:avLst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CA1149B1-C164-B34E-2562-BE3C83C396C7}"/>
                </a:ext>
              </a:extLst>
            </p:cNvPr>
            <p:cNvSpPr/>
            <p:nvPr/>
          </p:nvSpPr>
          <p:spPr>
            <a:xfrm rot="5400000">
              <a:off x="9031292" y="2317832"/>
              <a:ext cx="93786" cy="4439942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FED9C65E-0F79-95C0-691C-402EA8A3D582}"/>
              </a:ext>
            </a:extLst>
          </p:cNvPr>
          <p:cNvGrpSpPr/>
          <p:nvPr/>
        </p:nvGrpSpPr>
        <p:grpSpPr>
          <a:xfrm>
            <a:off x="9531440" y="2063579"/>
            <a:ext cx="8045912" cy="3181889"/>
            <a:chOff x="6396215" y="2035341"/>
            <a:chExt cx="5363941" cy="2121259"/>
          </a:xfrm>
        </p:grpSpPr>
        <p:sp>
          <p:nvSpPr>
            <p:cNvPr id="22" name="사각형: 둥근 모서리 13">
              <a:extLst>
                <a:ext uri="{FF2B5EF4-FFF2-40B4-BE49-F238E27FC236}">
                  <a16:creationId xmlns:a16="http://schemas.microsoft.com/office/drawing/2014/main" id="{2AB9569C-ED01-EC9A-3689-1E71EB6439CA}"/>
                </a:ext>
              </a:extLst>
            </p:cNvPr>
            <p:cNvSpPr/>
            <p:nvPr/>
          </p:nvSpPr>
          <p:spPr>
            <a:xfrm>
              <a:off x="6396215" y="2408110"/>
              <a:ext cx="5363941" cy="1748490"/>
            </a:xfrm>
            <a:prstGeom prst="roundRect">
              <a:avLst>
                <a:gd name="adj" fmla="val 6897"/>
              </a:avLst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78C04828-4B2B-D1B7-F62E-A000E4C4D2B7}"/>
                </a:ext>
              </a:extLst>
            </p:cNvPr>
            <p:cNvSpPr/>
            <p:nvPr/>
          </p:nvSpPr>
          <p:spPr>
            <a:xfrm rot="5400000">
              <a:off x="9031292" y="235037"/>
              <a:ext cx="93786" cy="4439942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AEEA572-A0B9-513F-D07B-2D06F73554E0}"/>
                </a:ext>
              </a:extLst>
            </p:cNvPr>
            <p:cNvSpPr txBox="1"/>
            <p:nvPr/>
          </p:nvSpPr>
          <p:spPr>
            <a:xfrm>
              <a:off x="6636060" y="2035341"/>
              <a:ext cx="4995645" cy="34039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  <a:defRPr/>
              </a:pPr>
              <a:r>
                <a:rPr lang="ko-KR" altLang="en-US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j-ea"/>
                  <a:ea typeface="+mj-ea"/>
                </a:rPr>
                <a:t>개인 또는 우리 팀이 </a:t>
              </a:r>
              <a:r>
                <a:rPr lang="ko-KR" altLang="en-US" sz="27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j-ea"/>
                  <a:ea typeface="+mj-ea"/>
                </a:rPr>
                <a:t>잘한 부분과 아쉬운 점</a:t>
              </a:r>
              <a:endParaRPr lang="en-US" altLang="ko-KR" sz="27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  <a:ea typeface="+mj-ea"/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C8B5E448-C482-1CD3-F225-45E2E1D1E027}"/>
              </a:ext>
            </a:extLst>
          </p:cNvPr>
          <p:cNvSpPr txBox="1"/>
          <p:nvPr/>
        </p:nvSpPr>
        <p:spPr>
          <a:xfrm>
            <a:off x="10170757" y="5694146"/>
            <a:ext cx="6934367" cy="10403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ko-KR" altLang="en-US" sz="27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</a:rPr>
              <a:t>프로젝트를 수행하면서</a:t>
            </a:r>
            <a:r>
              <a:rPr lang="en-US" altLang="ko-KR" sz="27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</a:rPr>
              <a:t/>
            </a:r>
            <a:br>
              <a:rPr lang="en-US" altLang="ko-KR" sz="27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</a:rPr>
            </a:br>
            <a:r>
              <a:rPr lang="ko-KR" altLang="en-US" sz="27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</a:rPr>
              <a:t>느낀 점이나</a:t>
            </a:r>
            <a:r>
              <a:rPr lang="en-US" altLang="ko-KR" sz="27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</a:rPr>
              <a:t> </a:t>
            </a:r>
            <a:r>
              <a:rPr lang="ko-KR" altLang="en-US" sz="27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</a:rPr>
              <a:t>경험한 성과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</a:rPr>
              <a:t> </a:t>
            </a:r>
            <a:endParaRPr lang="ko-KR" altLang="en-US" sz="2700" dirty="0">
              <a:ln>
                <a:solidFill>
                  <a:schemeClr val="bg1">
                    <a:alpha val="0"/>
                  </a:schemeClr>
                </a:solidFill>
              </a:ln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58881974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94EDE2-D4A4-C67C-5F4D-62BC73642B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390A61-39FF-732B-2C9A-E84658729F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016" y="543761"/>
            <a:ext cx="16834067" cy="778412"/>
          </a:xfrm>
        </p:spPr>
        <p:txBody>
          <a:bodyPr>
            <a:normAutofit/>
          </a:bodyPr>
          <a:lstStyle/>
          <a:p>
            <a:r>
              <a:rPr lang="ko-KR" altLang="en-US" dirty="0"/>
              <a:t>자체 평가 의견 </a:t>
            </a:r>
            <a:r>
              <a:rPr lang="en-US" altLang="ko-KR" dirty="0"/>
              <a:t>- </a:t>
            </a:r>
            <a:r>
              <a:rPr lang="ko-KR" altLang="en-US" dirty="0"/>
              <a:t>김지현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C9D6B6F-EFAB-52D3-EA15-23350AE4D7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en-US" altLang="ko-KR" noProof="0" smtClean="0"/>
              <a:pPr rtl="0"/>
              <a:t>84</a:t>
            </a:fld>
            <a:endParaRPr lang="ko-KR" altLang="en-US" noProof="0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6C85830C-BEE4-7E28-7027-0FFF70DE9FC4}"/>
              </a:ext>
            </a:extLst>
          </p:cNvPr>
          <p:cNvGrpSpPr/>
          <p:nvPr/>
        </p:nvGrpSpPr>
        <p:grpSpPr>
          <a:xfrm>
            <a:off x="749954" y="1533267"/>
            <a:ext cx="8045912" cy="3712200"/>
            <a:chOff x="541891" y="1681800"/>
            <a:chExt cx="5363941" cy="2474800"/>
          </a:xfrm>
        </p:grpSpPr>
        <p:sp>
          <p:nvSpPr>
            <p:cNvPr id="10" name="사각형: 둥근 모서리 11">
              <a:extLst>
                <a:ext uri="{FF2B5EF4-FFF2-40B4-BE49-F238E27FC236}">
                  <a16:creationId xmlns:a16="http://schemas.microsoft.com/office/drawing/2014/main" id="{0AF8912E-117A-54A0-E042-973533464F2E}"/>
                </a:ext>
              </a:extLst>
            </p:cNvPr>
            <p:cNvSpPr/>
            <p:nvPr/>
          </p:nvSpPr>
          <p:spPr>
            <a:xfrm>
              <a:off x="541891" y="2408110"/>
              <a:ext cx="5363941" cy="1748490"/>
            </a:xfrm>
            <a:prstGeom prst="roundRect">
              <a:avLst>
                <a:gd name="adj" fmla="val 6897"/>
              </a:avLst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2700" dirty="0" smtClean="0"/>
                <a:t>구현하고자 했던 기능들을 완성하지 못한 부분이 있어서 개인적으로 아쉬움이 많았지만 팀원들의 많은 도움이 있었기에 프로젝트를 끝까지 할 수 있었다고 생각합니다</a:t>
              </a:r>
              <a:r>
                <a:rPr lang="en-US" altLang="ko-KR" sz="2700" dirty="0" smtClean="0"/>
                <a:t>. </a:t>
              </a:r>
              <a:endParaRPr lang="ko-KR" altLang="en-US" sz="2700" dirty="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1F5AFB43-B0C9-8084-CD03-90643D081B76}"/>
                </a:ext>
              </a:extLst>
            </p:cNvPr>
            <p:cNvSpPr/>
            <p:nvPr/>
          </p:nvSpPr>
          <p:spPr>
            <a:xfrm rot="5400000">
              <a:off x="3176968" y="235037"/>
              <a:ext cx="93786" cy="4439942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4EBFCC8-3658-5B24-5399-64B95C508DAA}"/>
                </a:ext>
              </a:extLst>
            </p:cNvPr>
            <p:cNvSpPr txBox="1"/>
            <p:nvPr/>
          </p:nvSpPr>
          <p:spPr>
            <a:xfrm>
              <a:off x="767965" y="1681800"/>
              <a:ext cx="5051965" cy="6935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ko-KR" altLang="en-US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j-ea"/>
                  <a:ea typeface="+mj-ea"/>
                </a:rPr>
                <a:t>사전 기획의 관점에서 </a:t>
              </a:r>
              <a:endParaRPr lang="en-US" altLang="ko-KR" sz="27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  <a:ea typeface="+mj-ea"/>
              </a:endParaRPr>
            </a:p>
            <a:p>
              <a:pPr algn="ctr">
                <a:lnSpc>
                  <a:spcPct val="120000"/>
                </a:lnSpc>
                <a:defRPr/>
              </a:pPr>
              <a:r>
                <a:rPr lang="ko-KR" altLang="en-US" sz="27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j-ea"/>
                  <a:ea typeface="+mj-ea"/>
                </a:rPr>
                <a:t>프로젝트 결과물에 대한 완성도 평가</a:t>
              </a:r>
              <a:r>
                <a:rPr lang="en-US" altLang="ko-KR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j-ea"/>
                  <a:ea typeface="+mj-ea"/>
                </a:rPr>
                <a:t>(10</a:t>
              </a:r>
              <a:r>
                <a:rPr lang="ko-KR" altLang="en-US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j-ea"/>
                  <a:ea typeface="+mj-ea"/>
                </a:rPr>
                <a:t>점 만점</a:t>
              </a:r>
              <a:r>
                <a:rPr lang="en-US" altLang="ko-KR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j-ea"/>
                  <a:ea typeface="+mj-ea"/>
                </a:rPr>
                <a:t>)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EABA2BDA-943C-B28F-80AE-C4224DE31F7E}"/>
              </a:ext>
            </a:extLst>
          </p:cNvPr>
          <p:cNvGrpSpPr/>
          <p:nvPr/>
        </p:nvGrpSpPr>
        <p:grpSpPr>
          <a:xfrm>
            <a:off x="749954" y="5674567"/>
            <a:ext cx="8045912" cy="3738713"/>
            <a:chOff x="541891" y="3746925"/>
            <a:chExt cx="5363941" cy="2492475"/>
          </a:xfrm>
        </p:grpSpPr>
        <p:sp>
          <p:nvSpPr>
            <p:cNvPr id="14" name="사각형: 둥근 모서리 14">
              <a:extLst>
                <a:ext uri="{FF2B5EF4-FFF2-40B4-BE49-F238E27FC236}">
                  <a16:creationId xmlns:a16="http://schemas.microsoft.com/office/drawing/2014/main" id="{75695097-DBD2-81BA-307E-B645015E2EF1}"/>
                </a:ext>
              </a:extLst>
            </p:cNvPr>
            <p:cNvSpPr/>
            <p:nvPr/>
          </p:nvSpPr>
          <p:spPr>
            <a:xfrm>
              <a:off x="541891" y="4490910"/>
              <a:ext cx="5363941" cy="1748490"/>
            </a:xfrm>
            <a:prstGeom prst="roundRect">
              <a:avLst>
                <a:gd name="adj" fmla="val 6897"/>
              </a:avLst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2700" dirty="0" err="1" smtClean="0"/>
                <a:t>상품문의를</a:t>
              </a:r>
              <a:r>
                <a:rPr lang="ko-KR" altLang="en-US" sz="2700" dirty="0" smtClean="0"/>
                <a:t> 할 때 고객문의 작성 폼에서</a:t>
              </a:r>
              <a:r>
                <a:rPr lang="ko-KR" altLang="en-US" sz="2700" dirty="0"/>
                <a:t> 상품 정보를</a:t>
              </a:r>
              <a:r>
                <a:rPr lang="ko-KR" altLang="en-US" sz="2700" dirty="0" smtClean="0"/>
                <a:t> 확인할 수 있게 보완하고 싶습니다</a:t>
              </a:r>
              <a:r>
                <a:rPr lang="en-US" altLang="ko-KR" sz="2700" dirty="0" smtClean="0"/>
                <a:t>.</a:t>
              </a:r>
              <a:r>
                <a:rPr lang="ko-KR" altLang="en-US" sz="2700" dirty="0" smtClean="0"/>
                <a:t>    </a:t>
              </a:r>
              <a:endParaRPr lang="ko-KR" altLang="en-US" sz="2700" dirty="0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D53D80F1-7C59-4525-2CE2-2AE739336DFA}"/>
                </a:ext>
              </a:extLst>
            </p:cNvPr>
            <p:cNvSpPr/>
            <p:nvPr/>
          </p:nvSpPr>
          <p:spPr>
            <a:xfrm rot="5400000">
              <a:off x="3176968" y="2317832"/>
              <a:ext cx="93786" cy="4439942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690DD49-CB1C-3A40-C069-801673A97E22}"/>
                </a:ext>
              </a:extLst>
            </p:cNvPr>
            <p:cNvSpPr txBox="1"/>
            <p:nvPr/>
          </p:nvSpPr>
          <p:spPr>
            <a:xfrm>
              <a:off x="912406" y="3746925"/>
              <a:ext cx="4622911" cy="6935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ko-KR" altLang="en-US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j-ea"/>
                  <a:ea typeface="+mj-ea"/>
                </a:rPr>
                <a:t>프로젝트 결과물의 </a:t>
              </a:r>
              <a:endParaRPr lang="en-US" altLang="ko-KR" sz="27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  <a:ea typeface="+mj-ea"/>
              </a:endParaRPr>
            </a:p>
            <a:p>
              <a:pPr algn="ctr">
                <a:lnSpc>
                  <a:spcPct val="120000"/>
                </a:lnSpc>
                <a:defRPr/>
              </a:pPr>
              <a:r>
                <a:rPr lang="ko-KR" altLang="en-US" sz="27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j-ea"/>
                  <a:ea typeface="+mj-ea"/>
                </a:rPr>
                <a:t>추후 개선점이나 보완할 점</a:t>
              </a:r>
              <a:endParaRPr lang="en-US" altLang="ko-KR" sz="27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  <a:ea typeface="+mj-ea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466329C2-1D6E-FB18-87EE-195CBF4196A4}"/>
              </a:ext>
            </a:extLst>
          </p:cNvPr>
          <p:cNvGrpSpPr/>
          <p:nvPr/>
        </p:nvGrpSpPr>
        <p:grpSpPr>
          <a:xfrm>
            <a:off x="9531440" y="6790544"/>
            <a:ext cx="8045912" cy="2622735"/>
            <a:chOff x="6396215" y="4490910"/>
            <a:chExt cx="5363941" cy="1748490"/>
          </a:xfrm>
          <a:solidFill>
            <a:schemeClr val="bg1"/>
          </a:solidFill>
        </p:grpSpPr>
        <p:sp>
          <p:nvSpPr>
            <p:cNvPr id="18" name="사각형: 둥근 모서리 16">
              <a:extLst>
                <a:ext uri="{FF2B5EF4-FFF2-40B4-BE49-F238E27FC236}">
                  <a16:creationId xmlns:a16="http://schemas.microsoft.com/office/drawing/2014/main" id="{233A8712-8DDD-A938-54C8-A4F86E97515D}"/>
                </a:ext>
              </a:extLst>
            </p:cNvPr>
            <p:cNvSpPr/>
            <p:nvPr/>
          </p:nvSpPr>
          <p:spPr>
            <a:xfrm>
              <a:off x="6396215" y="4490910"/>
              <a:ext cx="5363941" cy="1748490"/>
            </a:xfrm>
            <a:prstGeom prst="roundRect">
              <a:avLst>
                <a:gd name="adj" fmla="val 6897"/>
              </a:avLst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2700" dirty="0" smtClean="0"/>
                <a:t>프로젝트를 하면서 부족한 점에 대해서 잘 알게 되었고 팀원간의 의사소통이 확실히 중요하다고 생각되었습니다</a:t>
              </a:r>
              <a:r>
                <a:rPr lang="en-US" altLang="ko-KR" sz="2700" dirty="0" smtClean="0"/>
                <a:t>.</a:t>
              </a:r>
              <a:endParaRPr lang="ko-KR" altLang="en-US" sz="2700" dirty="0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D22B5267-4168-393E-5E8D-DD0C39D1046C}"/>
                </a:ext>
              </a:extLst>
            </p:cNvPr>
            <p:cNvSpPr/>
            <p:nvPr/>
          </p:nvSpPr>
          <p:spPr>
            <a:xfrm rot="5400000">
              <a:off x="9031292" y="2317832"/>
              <a:ext cx="93786" cy="4439942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64C8EC83-F4F4-F4DA-744D-AD51479A7FAB}"/>
              </a:ext>
            </a:extLst>
          </p:cNvPr>
          <p:cNvGrpSpPr/>
          <p:nvPr/>
        </p:nvGrpSpPr>
        <p:grpSpPr>
          <a:xfrm>
            <a:off x="9531440" y="2063579"/>
            <a:ext cx="8045912" cy="3181889"/>
            <a:chOff x="6396215" y="2035341"/>
            <a:chExt cx="5363941" cy="2121259"/>
          </a:xfrm>
        </p:grpSpPr>
        <p:sp>
          <p:nvSpPr>
            <p:cNvPr id="22" name="사각형: 둥근 모서리 13">
              <a:extLst>
                <a:ext uri="{FF2B5EF4-FFF2-40B4-BE49-F238E27FC236}">
                  <a16:creationId xmlns:a16="http://schemas.microsoft.com/office/drawing/2014/main" id="{81EE1EC7-8DD7-7333-CB11-A0C3B3002A58}"/>
                </a:ext>
              </a:extLst>
            </p:cNvPr>
            <p:cNvSpPr/>
            <p:nvPr/>
          </p:nvSpPr>
          <p:spPr>
            <a:xfrm>
              <a:off x="6396215" y="2408110"/>
              <a:ext cx="5363941" cy="1748490"/>
            </a:xfrm>
            <a:prstGeom prst="roundRect">
              <a:avLst>
                <a:gd name="adj" fmla="val 6897"/>
              </a:avLst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altLang="ko-KR" sz="2700" dirty="0" smtClean="0">
                <a:latin typeface="+mj-ea"/>
              </a:endParaRPr>
            </a:p>
            <a:p>
              <a:pPr algn="ctr"/>
              <a:r>
                <a:rPr lang="ko-KR" altLang="en-US" sz="2700" dirty="0" smtClean="0">
                  <a:latin typeface="+mj-ea"/>
                </a:rPr>
                <a:t>프로젝트를 하면서 새로운 기능들을 구현하는 부분들은 많이 </a:t>
              </a:r>
              <a:r>
                <a:rPr lang="ko-KR" altLang="en-US" sz="2700" dirty="0">
                  <a:latin typeface="+mj-ea"/>
                </a:rPr>
                <a:t>헤매고 </a:t>
              </a:r>
              <a:r>
                <a:rPr lang="ko-KR" altLang="en-US" sz="2700" dirty="0" smtClean="0">
                  <a:latin typeface="+mj-ea"/>
                </a:rPr>
                <a:t>어려웠지만 끝까지</a:t>
              </a:r>
              <a:endParaRPr lang="en-US" altLang="ko-KR" sz="2700" dirty="0">
                <a:latin typeface="+mj-ea"/>
              </a:endParaRPr>
            </a:p>
            <a:p>
              <a:pPr algn="ctr"/>
              <a:r>
                <a:rPr lang="ko-KR" altLang="en-US" sz="2700" dirty="0">
                  <a:latin typeface="+mj-ea"/>
                </a:rPr>
                <a:t>포기하지 </a:t>
              </a:r>
              <a:r>
                <a:rPr lang="ko-KR" altLang="en-US" sz="2700" dirty="0" smtClean="0">
                  <a:latin typeface="+mj-ea"/>
                </a:rPr>
                <a:t>않고 프로젝트를 함께 했기 때문에 너무 감사했습니다</a:t>
              </a:r>
              <a:r>
                <a:rPr lang="en-US" altLang="ko-KR" sz="2700" dirty="0" smtClean="0">
                  <a:latin typeface="+mj-ea"/>
                </a:rPr>
                <a:t>.</a:t>
              </a:r>
              <a:endParaRPr lang="ko-KR" altLang="en-US" sz="2700" dirty="0">
                <a:latin typeface="+mj-ea"/>
              </a:endParaRPr>
            </a:p>
            <a:p>
              <a:pPr algn="ctr"/>
              <a:endParaRPr lang="ko-KR" altLang="en-US" sz="2700" dirty="0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AFB3E6E0-C852-5F0A-7546-E70B8693B8B3}"/>
                </a:ext>
              </a:extLst>
            </p:cNvPr>
            <p:cNvSpPr/>
            <p:nvPr/>
          </p:nvSpPr>
          <p:spPr>
            <a:xfrm rot="5400000">
              <a:off x="9031292" y="235037"/>
              <a:ext cx="93786" cy="4439942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34D3825-528E-3F44-F950-711DBC450919}"/>
                </a:ext>
              </a:extLst>
            </p:cNvPr>
            <p:cNvSpPr txBox="1"/>
            <p:nvPr/>
          </p:nvSpPr>
          <p:spPr>
            <a:xfrm>
              <a:off x="6636060" y="2035341"/>
              <a:ext cx="4995645" cy="34039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  <a:defRPr/>
              </a:pPr>
              <a:r>
                <a:rPr lang="ko-KR" altLang="en-US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j-ea"/>
                  <a:ea typeface="+mj-ea"/>
                </a:rPr>
                <a:t>개인 또는 우리 팀이 </a:t>
              </a:r>
              <a:r>
                <a:rPr lang="ko-KR" altLang="en-US" sz="27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j-ea"/>
                  <a:ea typeface="+mj-ea"/>
                </a:rPr>
                <a:t>잘한 부분과 아쉬운 점</a:t>
              </a:r>
              <a:endParaRPr lang="en-US" altLang="ko-KR" sz="27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  <a:ea typeface="+mj-ea"/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C31B76E2-F2F1-7068-1889-19B5A36BAD84}"/>
              </a:ext>
            </a:extLst>
          </p:cNvPr>
          <p:cNvSpPr txBox="1"/>
          <p:nvPr/>
        </p:nvSpPr>
        <p:spPr>
          <a:xfrm>
            <a:off x="10170757" y="5694146"/>
            <a:ext cx="6934367" cy="10403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ko-KR" altLang="en-US" sz="27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</a:rPr>
              <a:t>프로젝트를 수행하면서</a:t>
            </a:r>
            <a:r>
              <a:rPr lang="en-US" altLang="ko-KR" sz="27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</a:rPr>
              <a:t/>
            </a:r>
            <a:br>
              <a:rPr lang="en-US" altLang="ko-KR" sz="27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</a:rPr>
            </a:br>
            <a:r>
              <a:rPr lang="ko-KR" altLang="en-US" sz="27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</a:rPr>
              <a:t>느낀 점이나</a:t>
            </a:r>
            <a:r>
              <a:rPr lang="en-US" altLang="ko-KR" sz="27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</a:rPr>
              <a:t> </a:t>
            </a:r>
            <a:r>
              <a:rPr lang="ko-KR" altLang="en-US" sz="27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</a:rPr>
              <a:t>경험한 성과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</a:rPr>
              <a:t> </a:t>
            </a:r>
            <a:endParaRPr lang="ko-KR" altLang="en-US" sz="2700" dirty="0">
              <a:ln>
                <a:solidFill>
                  <a:schemeClr val="bg1">
                    <a:alpha val="0"/>
                  </a:schemeClr>
                </a:solidFill>
              </a:ln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50983042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CEFC83-7A0A-CA0F-DC07-C52C69C627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E82595-41FF-1981-E2F6-FA386027A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016" y="543761"/>
            <a:ext cx="16834067" cy="778412"/>
          </a:xfrm>
        </p:spPr>
        <p:txBody>
          <a:bodyPr>
            <a:normAutofit/>
          </a:bodyPr>
          <a:lstStyle/>
          <a:p>
            <a:r>
              <a:rPr lang="ko-KR" altLang="en-US" dirty="0"/>
              <a:t>자체 평가 의견 </a:t>
            </a:r>
            <a:r>
              <a:rPr lang="en-US" altLang="ko-KR" dirty="0"/>
              <a:t>- </a:t>
            </a:r>
            <a:r>
              <a:rPr lang="ko-KR" altLang="en-US" dirty="0"/>
              <a:t>손유빈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950C7DC-47C8-558A-61CC-2471E3E3B9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en-US" altLang="ko-KR" noProof="0" smtClean="0"/>
              <a:pPr rtl="0"/>
              <a:t>85</a:t>
            </a:fld>
            <a:endParaRPr lang="ko-KR" altLang="en-US" noProof="0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A79FA58C-24FD-03D5-7CC0-0CAA3F8EDD90}"/>
              </a:ext>
            </a:extLst>
          </p:cNvPr>
          <p:cNvGrpSpPr/>
          <p:nvPr/>
        </p:nvGrpSpPr>
        <p:grpSpPr>
          <a:xfrm>
            <a:off x="749954" y="1533267"/>
            <a:ext cx="8045912" cy="3712200"/>
            <a:chOff x="541891" y="1681800"/>
            <a:chExt cx="5363941" cy="2474800"/>
          </a:xfrm>
        </p:grpSpPr>
        <p:sp>
          <p:nvSpPr>
            <p:cNvPr id="10" name="사각형: 둥근 모서리 11">
              <a:extLst>
                <a:ext uri="{FF2B5EF4-FFF2-40B4-BE49-F238E27FC236}">
                  <a16:creationId xmlns:a16="http://schemas.microsoft.com/office/drawing/2014/main" id="{A1ED7D8F-B287-6BD8-59B8-EBFACA894CD2}"/>
                </a:ext>
              </a:extLst>
            </p:cNvPr>
            <p:cNvSpPr/>
            <p:nvPr/>
          </p:nvSpPr>
          <p:spPr>
            <a:xfrm>
              <a:off x="541891" y="2408110"/>
              <a:ext cx="5363941" cy="1748490"/>
            </a:xfrm>
            <a:prstGeom prst="roundRect">
              <a:avLst>
                <a:gd name="adj" fmla="val 6897"/>
              </a:avLst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1DA153F5-7E5F-41F0-3229-4EF8407CC5FE}"/>
                </a:ext>
              </a:extLst>
            </p:cNvPr>
            <p:cNvSpPr/>
            <p:nvPr/>
          </p:nvSpPr>
          <p:spPr>
            <a:xfrm rot="5400000">
              <a:off x="3176968" y="235037"/>
              <a:ext cx="93786" cy="4439942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5814085-23FB-7EAA-CF13-9697E8AD505C}"/>
                </a:ext>
              </a:extLst>
            </p:cNvPr>
            <p:cNvSpPr txBox="1"/>
            <p:nvPr/>
          </p:nvSpPr>
          <p:spPr>
            <a:xfrm>
              <a:off x="767965" y="1681800"/>
              <a:ext cx="5051965" cy="6935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ko-KR" altLang="en-US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j-ea"/>
                  <a:ea typeface="+mj-ea"/>
                </a:rPr>
                <a:t>사전 기획의 관점에서 </a:t>
              </a:r>
              <a:endParaRPr lang="en-US" altLang="ko-KR" sz="27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  <a:ea typeface="+mj-ea"/>
              </a:endParaRPr>
            </a:p>
            <a:p>
              <a:pPr algn="ctr">
                <a:lnSpc>
                  <a:spcPct val="120000"/>
                </a:lnSpc>
                <a:defRPr/>
              </a:pPr>
              <a:r>
                <a:rPr lang="ko-KR" altLang="en-US" sz="27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j-ea"/>
                  <a:ea typeface="+mj-ea"/>
                </a:rPr>
                <a:t>프로젝트 결과물에 대한 완성도 평가</a:t>
              </a:r>
              <a:r>
                <a:rPr lang="en-US" altLang="ko-KR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j-ea"/>
                  <a:ea typeface="+mj-ea"/>
                </a:rPr>
                <a:t>(10</a:t>
              </a:r>
              <a:r>
                <a:rPr lang="ko-KR" altLang="en-US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j-ea"/>
                  <a:ea typeface="+mj-ea"/>
                </a:rPr>
                <a:t>점 만점</a:t>
              </a:r>
              <a:r>
                <a:rPr lang="en-US" altLang="ko-KR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j-ea"/>
                  <a:ea typeface="+mj-ea"/>
                </a:rPr>
                <a:t>)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0152122A-FF3E-E61B-C419-D5009C032641}"/>
              </a:ext>
            </a:extLst>
          </p:cNvPr>
          <p:cNvGrpSpPr/>
          <p:nvPr/>
        </p:nvGrpSpPr>
        <p:grpSpPr>
          <a:xfrm>
            <a:off x="749954" y="5674567"/>
            <a:ext cx="8045912" cy="3738713"/>
            <a:chOff x="541891" y="3746925"/>
            <a:chExt cx="5363941" cy="2492475"/>
          </a:xfrm>
        </p:grpSpPr>
        <p:sp>
          <p:nvSpPr>
            <p:cNvPr id="14" name="사각형: 둥근 모서리 14">
              <a:extLst>
                <a:ext uri="{FF2B5EF4-FFF2-40B4-BE49-F238E27FC236}">
                  <a16:creationId xmlns:a16="http://schemas.microsoft.com/office/drawing/2014/main" id="{6A3C4692-41D4-1BA7-718D-7464A0C9A21E}"/>
                </a:ext>
              </a:extLst>
            </p:cNvPr>
            <p:cNvSpPr/>
            <p:nvPr/>
          </p:nvSpPr>
          <p:spPr>
            <a:xfrm>
              <a:off x="541891" y="4490910"/>
              <a:ext cx="5363941" cy="1748490"/>
            </a:xfrm>
            <a:prstGeom prst="roundRect">
              <a:avLst>
                <a:gd name="adj" fmla="val 6897"/>
              </a:avLst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9C040D42-9A3E-6316-F3AA-DC191FCCC671}"/>
                </a:ext>
              </a:extLst>
            </p:cNvPr>
            <p:cNvSpPr/>
            <p:nvPr/>
          </p:nvSpPr>
          <p:spPr>
            <a:xfrm rot="5400000">
              <a:off x="3176968" y="2317832"/>
              <a:ext cx="93786" cy="4439942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CE01284-292D-30CA-0E99-F10E059545C6}"/>
                </a:ext>
              </a:extLst>
            </p:cNvPr>
            <p:cNvSpPr txBox="1"/>
            <p:nvPr/>
          </p:nvSpPr>
          <p:spPr>
            <a:xfrm>
              <a:off x="912406" y="3746925"/>
              <a:ext cx="4622911" cy="6935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ko-KR" altLang="en-US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j-ea"/>
                  <a:ea typeface="+mj-ea"/>
                </a:rPr>
                <a:t>프로젝트 결과물의 </a:t>
              </a:r>
              <a:endParaRPr lang="en-US" altLang="ko-KR" sz="27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  <a:ea typeface="+mj-ea"/>
              </a:endParaRPr>
            </a:p>
            <a:p>
              <a:pPr algn="ctr">
                <a:lnSpc>
                  <a:spcPct val="120000"/>
                </a:lnSpc>
                <a:defRPr/>
              </a:pPr>
              <a:r>
                <a:rPr lang="ko-KR" altLang="en-US" sz="27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j-ea"/>
                  <a:ea typeface="+mj-ea"/>
                </a:rPr>
                <a:t>추후 개선점이나 보완할 점</a:t>
              </a:r>
              <a:endParaRPr lang="en-US" altLang="ko-KR" sz="27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  <a:ea typeface="+mj-ea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2CDE0838-F6AA-9D86-976E-3C54F48E5E82}"/>
              </a:ext>
            </a:extLst>
          </p:cNvPr>
          <p:cNvGrpSpPr/>
          <p:nvPr/>
        </p:nvGrpSpPr>
        <p:grpSpPr>
          <a:xfrm>
            <a:off x="9531440" y="6790544"/>
            <a:ext cx="8045912" cy="2622735"/>
            <a:chOff x="6396215" y="4490910"/>
            <a:chExt cx="5363941" cy="1748490"/>
          </a:xfrm>
          <a:solidFill>
            <a:schemeClr val="bg1"/>
          </a:solidFill>
        </p:grpSpPr>
        <p:sp>
          <p:nvSpPr>
            <p:cNvPr id="18" name="사각형: 둥근 모서리 16">
              <a:extLst>
                <a:ext uri="{FF2B5EF4-FFF2-40B4-BE49-F238E27FC236}">
                  <a16:creationId xmlns:a16="http://schemas.microsoft.com/office/drawing/2014/main" id="{4B1C18A7-C844-D9CB-B772-4E947E71B586}"/>
                </a:ext>
              </a:extLst>
            </p:cNvPr>
            <p:cNvSpPr/>
            <p:nvPr/>
          </p:nvSpPr>
          <p:spPr>
            <a:xfrm>
              <a:off x="6396215" y="4490910"/>
              <a:ext cx="5363941" cy="1748490"/>
            </a:xfrm>
            <a:prstGeom prst="roundRect">
              <a:avLst>
                <a:gd name="adj" fmla="val 6897"/>
              </a:avLst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DE475C44-8F4A-21A0-6AF2-9E400D91DCD5}"/>
                </a:ext>
              </a:extLst>
            </p:cNvPr>
            <p:cNvSpPr/>
            <p:nvPr/>
          </p:nvSpPr>
          <p:spPr>
            <a:xfrm rot="5400000">
              <a:off x="9031292" y="2317832"/>
              <a:ext cx="93786" cy="4439942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74EC9788-D7F1-B598-C38B-516BF11265CE}"/>
              </a:ext>
            </a:extLst>
          </p:cNvPr>
          <p:cNvGrpSpPr/>
          <p:nvPr/>
        </p:nvGrpSpPr>
        <p:grpSpPr>
          <a:xfrm>
            <a:off x="9531440" y="2063579"/>
            <a:ext cx="8045912" cy="3181889"/>
            <a:chOff x="6396215" y="2035341"/>
            <a:chExt cx="5363941" cy="2121259"/>
          </a:xfrm>
        </p:grpSpPr>
        <p:sp>
          <p:nvSpPr>
            <p:cNvPr id="22" name="사각형: 둥근 모서리 13">
              <a:extLst>
                <a:ext uri="{FF2B5EF4-FFF2-40B4-BE49-F238E27FC236}">
                  <a16:creationId xmlns:a16="http://schemas.microsoft.com/office/drawing/2014/main" id="{82BE1A83-5869-CBE8-F583-7080FC4DC0C8}"/>
                </a:ext>
              </a:extLst>
            </p:cNvPr>
            <p:cNvSpPr/>
            <p:nvPr/>
          </p:nvSpPr>
          <p:spPr>
            <a:xfrm>
              <a:off x="6396215" y="2408110"/>
              <a:ext cx="5363941" cy="1748490"/>
            </a:xfrm>
            <a:prstGeom prst="roundRect">
              <a:avLst>
                <a:gd name="adj" fmla="val 6897"/>
              </a:avLst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B72E923E-460D-9D49-028B-4C790DFF597A}"/>
                </a:ext>
              </a:extLst>
            </p:cNvPr>
            <p:cNvSpPr/>
            <p:nvPr/>
          </p:nvSpPr>
          <p:spPr>
            <a:xfrm rot="5400000">
              <a:off x="9031292" y="235037"/>
              <a:ext cx="93786" cy="4439942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EB1EE6A-670D-9CA7-7F4E-647FFD4D4895}"/>
                </a:ext>
              </a:extLst>
            </p:cNvPr>
            <p:cNvSpPr txBox="1"/>
            <p:nvPr/>
          </p:nvSpPr>
          <p:spPr>
            <a:xfrm>
              <a:off x="6636060" y="2035341"/>
              <a:ext cx="4995645" cy="34039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  <a:defRPr/>
              </a:pPr>
              <a:r>
                <a:rPr lang="ko-KR" altLang="en-US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j-ea"/>
                  <a:ea typeface="+mj-ea"/>
                </a:rPr>
                <a:t>개인 또는 우리 팀이 </a:t>
              </a:r>
              <a:r>
                <a:rPr lang="ko-KR" altLang="en-US" sz="27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j-ea"/>
                  <a:ea typeface="+mj-ea"/>
                </a:rPr>
                <a:t>잘한 부분과 아쉬운 점</a:t>
              </a:r>
              <a:endParaRPr lang="en-US" altLang="ko-KR" sz="27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  <a:ea typeface="+mj-ea"/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664FDFDC-A284-342A-1D57-717DA05FD112}"/>
              </a:ext>
            </a:extLst>
          </p:cNvPr>
          <p:cNvSpPr txBox="1"/>
          <p:nvPr/>
        </p:nvSpPr>
        <p:spPr>
          <a:xfrm>
            <a:off x="10170757" y="5694146"/>
            <a:ext cx="6934367" cy="10403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ko-KR" altLang="en-US" sz="27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</a:rPr>
              <a:t>프로젝트를 수행하면서</a:t>
            </a:r>
            <a:r>
              <a:rPr lang="en-US" altLang="ko-KR" sz="27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</a:rPr>
              <a:t/>
            </a:r>
            <a:br>
              <a:rPr lang="en-US" altLang="ko-KR" sz="27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</a:rPr>
            </a:br>
            <a:r>
              <a:rPr lang="ko-KR" altLang="en-US" sz="27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</a:rPr>
              <a:t>느낀 점이나</a:t>
            </a:r>
            <a:r>
              <a:rPr lang="en-US" altLang="ko-KR" sz="27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</a:rPr>
              <a:t> </a:t>
            </a:r>
            <a:r>
              <a:rPr lang="ko-KR" altLang="en-US" sz="27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</a:rPr>
              <a:t>경험한 성과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</a:rPr>
              <a:t> </a:t>
            </a:r>
            <a:endParaRPr lang="ko-KR" altLang="en-US" sz="2700" dirty="0">
              <a:ln>
                <a:solidFill>
                  <a:schemeClr val="bg1">
                    <a:alpha val="0"/>
                  </a:schemeClr>
                </a:solidFill>
              </a:ln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0769284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82500C-9E7E-445D-A1FF-017D6A689B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A38B9D-358E-A25A-FA5F-93AF34DA39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9600" y="1104900"/>
            <a:ext cx="8229600" cy="1143000"/>
          </a:xfrm>
        </p:spPr>
        <p:txBody>
          <a:bodyPr>
            <a:normAutofit/>
          </a:bodyPr>
          <a:lstStyle/>
          <a:p>
            <a:r>
              <a:rPr lang="ko-KR" altLang="en-US" dirty="0"/>
              <a:t>출처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9A874D-595C-3AA7-D38F-543AAE0559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09800" y="2816225"/>
            <a:ext cx="16535400" cy="7810500"/>
          </a:xfrm>
        </p:spPr>
        <p:txBody>
          <a:bodyPr/>
          <a:lstStyle/>
          <a:p>
            <a:r>
              <a:rPr lang="en-US" altLang="ko-KR" dirty="0">
                <a:latin typeface="+mj-ea"/>
                <a:ea typeface="+mj-ea"/>
              </a:rPr>
              <a:t>https</a:t>
            </a:r>
            <a:r>
              <a:rPr lang="en-US" altLang="ko-KR" dirty="0"/>
              <a:t>://www.mpmbc.co.kr/NewsArticle/1419128 </a:t>
            </a:r>
          </a:p>
          <a:p>
            <a:r>
              <a:rPr lang="en-US" altLang="ko-KR" dirty="0">
                <a:hlinkClick r:id="rId3"/>
              </a:rPr>
              <a:t>https://www.ilyoseoul.co.kr/news/articleView.html?idxno=491423</a:t>
            </a:r>
            <a:endParaRPr lang="en-US" altLang="ko-KR" dirty="0"/>
          </a:p>
          <a:p>
            <a:r>
              <a:rPr lang="en-US" altLang="ko-KR" dirty="0"/>
              <a:t>https://www.hankyung.com/article/2024022615107 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E330169-F9DD-DA9C-F057-24A69E8DA0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en-US" altLang="ko-KR" noProof="0" smtClean="0"/>
              <a:pPr rtl="0"/>
              <a:t>86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52810760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419600" y="1104900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ko-KR" dirty="0"/>
              <a:t> GitHub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209800" y="2816225"/>
            <a:ext cx="16535400" cy="7810500"/>
          </a:xfrm>
        </p:spPr>
        <p:txBody>
          <a:bodyPr/>
          <a:lstStyle/>
          <a:p>
            <a:r>
              <a:rPr lang="en-US" altLang="ko-KR" dirty="0"/>
              <a:t>https://github.com/Kangchaeyun77/</a:t>
            </a:r>
            <a:r>
              <a:rPr lang="en-US" altLang="ko-KR" dirty="0">
                <a:latin typeface="+mj-ea"/>
                <a:ea typeface="+mj-ea"/>
              </a:rPr>
              <a:t>ecommerce7th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en-US" altLang="ko-KR" noProof="0" smtClean="0"/>
              <a:pPr rtl="0"/>
              <a:t>87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45867313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14500" y="3881660"/>
            <a:ext cx="15087600" cy="2057400"/>
          </a:xfrm>
        </p:spPr>
        <p:txBody>
          <a:bodyPr/>
          <a:lstStyle/>
          <a:p>
            <a:pPr algn="ctr"/>
            <a:r>
              <a:rPr lang="ko-KR" altLang="en-US" dirty="0"/>
              <a:t>감사합니다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en-US" altLang="ko-KR" noProof="0" smtClean="0"/>
              <a:t>88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6456783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11"/>
          <p:cNvSpPr txBox="1"/>
          <p:nvPr/>
        </p:nvSpPr>
        <p:spPr>
          <a:xfrm>
            <a:off x="16090900" y="1295400"/>
            <a:ext cx="508000" cy="3175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r">
              <a:lnSpc>
                <a:spcPct val="99600"/>
              </a:lnSpc>
              <a:defRPr/>
            </a:pPr>
            <a:r>
              <a:rPr lang="en-US" sz="1800" b="0" i="0" u="none" strike="noStrike">
                <a:solidFill>
                  <a:srgbClr val="3E372E"/>
                </a:solidFill>
                <a:latin typeface="+mj-ea"/>
                <a:ea typeface="+mj-ea"/>
              </a:rPr>
              <a:t>09</a:t>
            </a:r>
          </a:p>
        </p:txBody>
      </p:sp>
      <p:sp>
        <p:nvSpPr>
          <p:cNvPr id="27" name="TextBox 21"/>
          <p:cNvSpPr txBox="1"/>
          <p:nvPr/>
        </p:nvSpPr>
        <p:spPr>
          <a:xfrm>
            <a:off x="1143000" y="393616"/>
            <a:ext cx="8851900" cy="12700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>
              <a:lnSpc>
                <a:spcPct val="99600"/>
              </a:lnSpc>
              <a:defRPr/>
            </a:pPr>
            <a:r>
              <a:rPr lang="ko-KR" altLang="en-US" sz="2400" b="0" u="sng" spc="-200">
                <a:solidFill>
                  <a:srgbClr val="3E372E"/>
                </a:solidFill>
                <a:latin typeface="+mj-ea"/>
                <a:ea typeface="+mj-ea"/>
              </a:rPr>
              <a:t>프로젝트 수행 절차 및 방법 </a:t>
            </a:r>
            <a:r>
              <a:rPr lang="en-US" altLang="ko-KR" sz="2400" b="0" u="sng" spc="-200">
                <a:solidFill>
                  <a:srgbClr val="3E372E"/>
                </a:solidFill>
                <a:latin typeface="+mj-ea"/>
                <a:ea typeface="+mj-ea"/>
              </a:rPr>
              <a:t>/ ERD</a:t>
            </a:r>
            <a:endParaRPr lang="ko-KR" altLang="ko-KR" sz="2400" b="0" u="sng" spc="-200">
              <a:solidFill>
                <a:srgbClr val="3E372E"/>
              </a:solidFill>
              <a:latin typeface="+mj-ea"/>
              <a:ea typeface="+mj-ea"/>
            </a:endParaRP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143000" y="1612900"/>
            <a:ext cx="15356443" cy="84117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1474836470000000000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21474836470000000000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623</TotalTime>
  <Words>2925</Words>
  <Application>Microsoft Office PowerPoint</Application>
  <PresentationFormat>사용자 지정</PresentationFormat>
  <Paragraphs>836</Paragraphs>
  <Slides>88</Slides>
  <Notes>53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88</vt:i4>
      </vt:variant>
    </vt:vector>
  </HeadingPairs>
  <TitlesOfParts>
    <vt:vector size="95" baseType="lpstr">
      <vt:lpstr>나눔고딕</vt:lpstr>
      <vt:lpstr>맑은 고딕</vt:lpstr>
      <vt:lpstr>함초롬바탕</vt:lpstr>
      <vt:lpstr>Arial</vt:lpstr>
      <vt:lpstr>Calibri</vt:lpstr>
      <vt:lpstr>Wingdings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프로젝트 수행 경과(Brity RPA) / 프로세스 상세 내용</vt:lpstr>
      <vt:lpstr>프로젝트 수행 경과(Brity RPA) / 프로세스 상세 내용</vt:lpstr>
      <vt:lpstr>프로젝트 수행 경과(Brity RPA) / 프로세스 상세 내용</vt:lpstr>
      <vt:lpstr>프로젝트 활용 방안 및 기대 효과</vt:lpstr>
      <vt:lpstr>자체 평가 의견 - 강채윤</vt:lpstr>
      <vt:lpstr>자체 평가 의견 - 김범석</vt:lpstr>
      <vt:lpstr>자체 평가 의견 - 김지현</vt:lpstr>
      <vt:lpstr>자체 평가 의견 - 손유빈</vt:lpstr>
      <vt:lpstr>출처</vt:lpstr>
      <vt:lpstr> GitHub</vt:lpstr>
      <vt:lpstr>감사합니다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이커머스 7차</cp:lastModifiedBy>
  <cp:revision>89</cp:revision>
  <dcterms:created xsi:type="dcterms:W3CDTF">2006-08-16T00:00:00Z</dcterms:created>
  <dcterms:modified xsi:type="dcterms:W3CDTF">2024-11-13T07:33:47Z</dcterms:modified>
  <cp:version>0906.0100.01</cp:version>
</cp:coreProperties>
</file>